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688" r:id="rId3"/>
    <p:sldId id="1311" r:id="rId4"/>
    <p:sldId id="1317" r:id="rId5"/>
    <p:sldId id="1377" r:id="rId6"/>
    <p:sldId id="1376" r:id="rId7"/>
    <p:sldId id="1414" r:id="rId8"/>
    <p:sldId id="1415" r:id="rId9"/>
    <p:sldId id="1420" r:id="rId10"/>
    <p:sldId id="1416" r:id="rId11"/>
    <p:sldId id="1383" r:id="rId12"/>
    <p:sldId id="1384" r:id="rId13"/>
    <p:sldId id="1417" r:id="rId14"/>
    <p:sldId id="1385" r:id="rId15"/>
    <p:sldId id="1386" r:id="rId16"/>
    <p:sldId id="1389" r:id="rId17"/>
    <p:sldId id="1418" r:id="rId18"/>
    <p:sldId id="311" r:id="rId19"/>
    <p:sldId id="673" r:id="rId20"/>
    <p:sldId id="1338" r:id="rId21"/>
    <p:sldId id="1339" r:id="rId22"/>
    <p:sldId id="1368" r:id="rId23"/>
    <p:sldId id="1341" r:id="rId24"/>
    <p:sldId id="1342" r:id="rId25"/>
    <p:sldId id="1343" r:id="rId26"/>
    <p:sldId id="1344" r:id="rId27"/>
    <p:sldId id="1357" r:id="rId28"/>
    <p:sldId id="1419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9F1"/>
    <a:srgbClr val="DD660D"/>
    <a:srgbClr val="003660"/>
    <a:srgbClr val="B5540B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393EE-0C0B-4FB6-B448-34B19D595E09}" v="292" dt="2022-10-28T00:29:28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6" autoAdjust="0"/>
    <p:restoredTop sz="95703" autoAdjust="0"/>
  </p:normalViewPr>
  <p:slideViewPr>
    <p:cSldViewPr snapToGrid="0" snapToObjects="1">
      <p:cViewPr varScale="1">
        <p:scale>
          <a:sx n="97" d="100"/>
          <a:sy n="97" d="100"/>
        </p:scale>
        <p:origin x="240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994AF-D40F-C049-8F53-8999E12B5AB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526B-4D11-5B47-ABB8-EA6BDB014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(Hello Everyone, I am a final-year PhD student in Computer science department at UC Santa Barbara.) Thanks everyone for inviting me. I am really excited to be here, and to have the opportunity to tell you about my work. So let’s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67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there is a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8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4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93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CE5FD-BE86-D646-AE19-C3C53C9133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pessimism is a general principle to handle uncertainty when exploration is not allowed, and we have shown here it is particularly effective for the offline 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6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pessimism is a general principle to handle uncertainty when exploration is not allowed, and we have shown here it is particularly effective for the offline 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That’s the end of our presentation. Thanks for your listening!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Reinforcement Learning is the problem of maximizing the cumulative reward via a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learns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432FF"/>
                </a:solidFill>
              </a:rPr>
              <a:t>interactively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feedbacks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agent starts with a current state, and take an action, then the environment gives back an immediate reward and transition to the next state. Then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basic model for RL is </a:t>
            </a:r>
            <a:r>
              <a:rPr lang="en-US" dirty="0" err="1"/>
              <a:t>markov</a:t>
            </a:r>
            <a:r>
              <a:rPr lang="en-US" dirty="0"/>
              <a:t> decision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77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"quadratic growth" condition is sufficient for getting linear convergence with smooth function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9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"quadratic growth" condition is sufficient for getting linear convergence with smooth function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NimbusRomNo9L"/>
              </a:rPr>
              <a:t>Kosorok</a:t>
            </a:r>
            <a:r>
              <a:rPr lang="en-US" sz="1800" dirty="0">
                <a:effectLst/>
                <a:latin typeface="NimbusRomNo9L"/>
              </a:rPr>
              <a:t>, M. R. </a:t>
            </a:r>
            <a:r>
              <a:rPr lang="en-US" sz="1800" i="1" dirty="0">
                <a:effectLst/>
                <a:latin typeface="NimbusRomNo9L"/>
              </a:rPr>
              <a:t>Introduction to empirical processes and semiparametric inference. </a:t>
            </a:r>
            <a:r>
              <a:rPr lang="en-US" sz="1800" dirty="0">
                <a:effectLst/>
                <a:latin typeface="NimbusRomNo9L"/>
              </a:rPr>
              <a:t>Springer, 2008.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6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End: the last two results are minimax optimal, which means in the worst case, there is no algorithm that can have better guarantees than those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9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BD438E-54C3-1542-AD4D-7C03686E93D3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29C91-D1E5-C148-B8F1-D5C38B74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45" y="1539061"/>
            <a:ext cx="11269491" cy="922626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5F596-65D0-A341-9573-4D5B53D50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5" y="2553763"/>
            <a:ext cx="11269491" cy="894506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92E38-076C-EB41-8603-A55427D67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46" y="320041"/>
            <a:ext cx="1075508" cy="274991"/>
          </a:xfrm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None/>
              <a:defRPr sz="900">
                <a:solidFill>
                  <a:schemeClr val="bg1"/>
                </a:solidFill>
              </a:defRPr>
            </a:lvl2pPr>
            <a:lvl3pPr marL="685800" indent="0">
              <a:buNone/>
              <a:defRPr sz="900">
                <a:solidFill>
                  <a:schemeClr val="bg1"/>
                </a:solidFill>
              </a:defRPr>
            </a:lvl3pPr>
            <a:lvl4pPr marL="1028700" indent="0">
              <a:buNone/>
              <a:defRPr sz="900">
                <a:solidFill>
                  <a:schemeClr val="bg1"/>
                </a:solidFill>
              </a:defRPr>
            </a:lvl4pPr>
            <a:lvl5pPr marL="13716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MM/DD/YY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4349C-0BCF-8045-9796-523469306F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984" y="6455664"/>
            <a:ext cx="5873016" cy="25674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None/>
              <a:defRPr b="1">
                <a:solidFill>
                  <a:schemeClr val="bg1"/>
                </a:solidFill>
              </a:defRPr>
            </a:lvl2pPr>
            <a:lvl3pPr marL="685800" indent="0">
              <a:buNone/>
              <a:defRPr b="1">
                <a:solidFill>
                  <a:schemeClr val="bg1"/>
                </a:solidFill>
              </a:defRPr>
            </a:lvl3pPr>
            <a:lvl4pPr marL="1028700" indent="0">
              <a:buNone/>
              <a:defRPr b="1">
                <a:solidFill>
                  <a:schemeClr val="bg1"/>
                </a:solidFill>
              </a:defRPr>
            </a:lvl4pPr>
            <a:lvl5pPr marL="13716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000" dirty="0"/>
              <a:t>Computer Science Department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5DADE-73AC-4F4A-8D9D-D1CC61E9D5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0032" y="6455664"/>
            <a:ext cx="2576623" cy="1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qu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4A97A8-43D7-F94A-804D-F2509E2A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096781-2EAB-AA41-A18B-BE5F99DC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1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Mo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76699-58AE-B843-BF2C-CDF9111E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978750-9265-2F42-B1FE-2C5F098F1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51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ea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44280-2B94-1F43-9F9D-00575106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3B9B106-9A81-3A4E-91A5-71CBBB63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3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2ADD1F-C4BC-934B-9603-A2E4E0DE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49829-E60C-E548-BAF8-EC7F8D7B4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087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o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FD081-AA49-494B-8BF7-8841DD03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919967-9EDC-654B-8BBC-D55887E7A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77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06F1E-85A4-E549-8CCC-F44CAE24C63C}"/>
              </a:ext>
            </a:extLst>
          </p:cNvPr>
          <p:cNvSpPr/>
          <p:nvPr userDrawn="1"/>
        </p:nvSpPr>
        <p:spPr>
          <a:xfrm>
            <a:off x="0" y="6165275"/>
            <a:ext cx="12192000" cy="692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3CF50-9D33-1D49-B64E-CA1FD4B4F1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25700" y="3155950"/>
            <a:ext cx="734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A3A9-1A8A-E64F-9D05-95B9CCF2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6"/>
            <a:ext cx="11139060" cy="594360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EB4E-BB72-914E-8B6C-9B81EF8D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25625"/>
            <a:ext cx="10661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8AAE427-4CAB-4A95-A4CB-498610BA6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10633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3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4527-BD31-454E-9107-69E39D6B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7"/>
            <a:ext cx="11139059" cy="601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E3AB4-4EDC-2F4E-9329-91A2FE36ED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64045"/>
            <a:ext cx="10661069" cy="128996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800">
                <a:solidFill>
                  <a:schemeClr val="tx1"/>
                </a:solidFill>
              </a:defRPr>
            </a:lvl2pPr>
            <a:lvl3pPr marL="685800" indent="0">
              <a:buNone/>
              <a:defRPr sz="1800">
                <a:solidFill>
                  <a:schemeClr val="tx1"/>
                </a:solidFill>
              </a:defRPr>
            </a:lvl3pPr>
            <a:lvl4pPr marL="1028700" indent="0">
              <a:buNone/>
              <a:defRPr sz="1800">
                <a:solidFill>
                  <a:schemeClr val="tx1"/>
                </a:solidFill>
              </a:defRPr>
            </a:lvl4pPr>
            <a:lvl5pPr marL="13716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D8CD89-FCB8-EC44-88B7-A7D2288BD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000" y="3096695"/>
            <a:ext cx="10661069" cy="2816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7587CB-AC7A-4A6B-8E15-5155488B2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825625"/>
            <a:ext cx="52324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C6B5A-63BB-4E4D-BC5F-3E79E1ADE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2254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AC0931E-CAD8-4D96-8BF9-E9B1842E7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1"/>
            <a:ext cx="5232400" cy="18111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1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C16FF6-B5DF-0C42-A500-F2E8C80DF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1073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C4C7B81-83E2-483D-8189-98599942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1"/>
            <a:ext cx="5232400" cy="18111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1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BD32F5-35B3-D748-8BC3-8E9E25E502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6853" y="2284122"/>
            <a:ext cx="5156200" cy="14780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67FC4-B2EF-DA47-AA11-5BF6913B67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36853" y="4365626"/>
            <a:ext cx="5156200" cy="18111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03B3A9A-9264-7E49-A031-4581AFA215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853" y="3906694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4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3E58B0F-56D2-8D46-B63E-37D8C16EED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853" y="182533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3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451C0B2-A5A1-4B5D-A659-E2750835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8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E5BE-4DA3-0040-85D4-10ED4DE0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1681163"/>
            <a:ext cx="523663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A9CA-B66B-E34F-B1B6-BC993147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2505075"/>
            <a:ext cx="5236633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D562A-BDA8-6946-ADE8-8AD6EF0C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50869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5DDEE-EBF8-934D-9120-77750C4E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50869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1A12BF7-2D7E-BD40-997F-1E0233E1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52641CE-6C7C-4067-B1B6-BEFC7664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5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DFCC8AD-3AF8-49A6-9B9B-950E97773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9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7"/>
            <a:ext cx="12192000" cy="12330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015E5-05D3-9748-926A-64DD9D88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94024"/>
            <a:ext cx="10515600" cy="11542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1770C-BA65-584A-919E-FFBBDCA8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275269"/>
            <a:ext cx="10515600" cy="103548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6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1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470" y="365126"/>
            <a:ext cx="11139060" cy="592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47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9AF5F-7624-B741-ABD2-3617BB4EB299}"/>
              </a:ext>
            </a:extLst>
          </p:cNvPr>
          <p:cNvSpPr txBox="1"/>
          <p:nvPr userDrawn="1"/>
        </p:nvSpPr>
        <p:spPr>
          <a:xfrm>
            <a:off x="152400" y="6459142"/>
            <a:ext cx="2121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Computer Science Department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FEC1C-C809-6F45-8002-9EF2C753E8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402403" y="6459142"/>
            <a:ext cx="2576623" cy="1878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90DE-2572-4633-849E-361BB5A00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422" y="0"/>
            <a:ext cx="653578" cy="49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5955-D16A-4046-BFD0-1B72065085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900" b="1" kern="12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2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132.png"/><Relationship Id="rId4" Type="http://schemas.openxmlformats.org/officeDocument/2006/relationships/image" Target="../media/image123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75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730.png"/><Relationship Id="rId4" Type="http://schemas.openxmlformats.org/officeDocument/2006/relationships/image" Target="../media/image107.png"/><Relationship Id="rId9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730.png"/><Relationship Id="rId5" Type="http://schemas.openxmlformats.org/officeDocument/2006/relationships/image" Target="../media/image108.png"/><Relationship Id="rId10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9078-63A2-2943-BB4D-357D5757B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54" y="1628143"/>
            <a:ext cx="11572677" cy="196682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Provably Efficient Offline Reinforcement Learning with Parametric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C53DF-8FB9-E84D-ABEE-38BA95C6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254" y="3871953"/>
            <a:ext cx="11269491" cy="65192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Ming Yin</a:t>
            </a:r>
          </a:p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F2389-F6A1-4240-BB2D-ECC07029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984" y="5934559"/>
            <a:ext cx="1075508" cy="274991"/>
          </a:xfrm>
        </p:spPr>
        <p:txBody>
          <a:bodyPr/>
          <a:lstStyle/>
          <a:p>
            <a:r>
              <a:rPr lang="en-US" dirty="0"/>
              <a:t>10/17/2023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C5956-C9D6-A747-8667-A6A8E9333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984" y="6437414"/>
            <a:ext cx="6635016" cy="274991"/>
          </a:xfrm>
        </p:spPr>
        <p:txBody>
          <a:bodyPr>
            <a:noAutofit/>
          </a:bodyPr>
          <a:lstStyle/>
          <a:p>
            <a:r>
              <a:rPr lang="en-US" sz="2000" dirty="0"/>
              <a:t>Computer Science Department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12E5C74-54A6-49D5-880C-AB805B57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786" y="239969"/>
            <a:ext cx="1666786" cy="111119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5B90181-BD8A-9A42-FE5F-83ED3F3BED82}"/>
              </a:ext>
            </a:extLst>
          </p:cNvPr>
          <p:cNvSpPr txBox="1">
            <a:spLocks/>
          </p:cNvSpPr>
          <p:nvPr/>
        </p:nvSpPr>
        <p:spPr>
          <a:xfrm>
            <a:off x="461254" y="5055198"/>
            <a:ext cx="11269491" cy="48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800" b="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Joint work with </a:t>
            </a:r>
            <a:r>
              <a:rPr lang="en-US" sz="2400" dirty="0" err="1"/>
              <a:t>Mengdi</a:t>
            </a:r>
            <a:r>
              <a:rPr lang="en-US" sz="2400" dirty="0"/>
              <a:t> Wang &amp; Yu-Xiang Wang</a:t>
            </a:r>
          </a:p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B12A51-4F13-702F-AA2F-DE5A26DD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6" y="46555"/>
            <a:ext cx="1243946" cy="15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1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1DAE-0F5A-06A2-9D8E-8EE7614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7"/>
            <a:ext cx="11529172" cy="601229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8FE6-105E-2B19-2239-5A49BBC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EF74DE-843F-7B7E-8C75-551E6BD76E73}"/>
                  </a:ext>
                </a:extLst>
              </p:cNvPr>
              <p:cNvSpPr txBox="1"/>
              <p:nvPr/>
            </p:nvSpPr>
            <p:spPr>
              <a:xfrm>
                <a:off x="885178" y="2118302"/>
                <a:ext cx="10352315" cy="351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⋅,⋅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⋅,⋅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⋅,⋅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⋅,⋅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linear function approximation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400" dirty="0"/>
                  <a:t> the above two coincide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000" dirty="0"/>
                  <a:t>e.g. [Yin et al. 22, </a:t>
                </a:r>
                <a:r>
                  <a:rPr lang="en-US" sz="2000" dirty="0" err="1"/>
                  <a:t>Xiong</a:t>
                </a:r>
                <a:r>
                  <a:rPr lang="en-US" sz="2000" dirty="0"/>
                  <a:t> et al. 22]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satisfies by the generalized linear models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e.g. [Li et al 17, Wang et al. 21]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EF74DE-843F-7B7E-8C75-551E6BD7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78" y="2118302"/>
                <a:ext cx="10352315" cy="3516797"/>
              </a:xfrm>
              <a:prstGeom prst="rect">
                <a:avLst/>
              </a:prstGeom>
              <a:blipFill>
                <a:blip r:embed="rId2"/>
                <a:stretch>
                  <a:fillRect l="-735" b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1B6162-7F4D-73C0-78C7-190F583E53B0}"/>
              </a:ext>
            </a:extLst>
          </p:cNvPr>
          <p:cNvSpPr txBox="1"/>
          <p:nvPr/>
        </p:nvSpPr>
        <p:spPr>
          <a:xfrm>
            <a:off x="885179" y="1764177"/>
            <a:ext cx="354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Uniform Data Coverage</a:t>
            </a:r>
          </a:p>
        </p:txBody>
      </p:sp>
    </p:spTree>
    <p:extLst>
      <p:ext uri="{BB962C8B-B14F-4D97-AF65-F5344CB8AC3E}">
        <p14:creationId xmlns:p14="http://schemas.microsoft.com/office/powerpoint/2010/main" val="230757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0F3-2996-F697-F272-30EB632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04" y="497921"/>
            <a:ext cx="11139059" cy="601229"/>
          </a:xfrm>
        </p:spPr>
        <p:txBody>
          <a:bodyPr/>
          <a:lstStyle/>
          <a:p>
            <a:r>
              <a:rPr lang="en-US" sz="3200" dirty="0">
                <a:effectLst/>
                <a:latin typeface="CMR10"/>
              </a:rPr>
              <a:t>TL;DR: Pessimistic Fitted Q-Learning (PFQL)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B376-3A8D-6BE8-2AF0-2110E639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73A4057-900B-CAD7-1667-A1D3B61F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76" y="1235913"/>
            <a:ext cx="10514105" cy="4386173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A388329-C061-5BA7-D3EB-44247DEFF1BA}"/>
              </a:ext>
            </a:extLst>
          </p:cNvPr>
          <p:cNvSpPr/>
          <p:nvPr/>
        </p:nvSpPr>
        <p:spPr>
          <a:xfrm rot="16200000">
            <a:off x="1267673" y="2428310"/>
            <a:ext cx="273906" cy="41352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9702F-41C2-C394-804C-1C0544B2FDF6}"/>
              </a:ext>
            </a:extLst>
          </p:cNvPr>
          <p:cNvSpPr txBox="1"/>
          <p:nvPr/>
        </p:nvSpPr>
        <p:spPr>
          <a:xfrm>
            <a:off x="54740" y="2450405"/>
            <a:ext cx="93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Fitted Q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70285B7-722A-6954-9864-03A181786419}"/>
              </a:ext>
            </a:extLst>
          </p:cNvPr>
          <p:cNvSpPr/>
          <p:nvPr/>
        </p:nvSpPr>
        <p:spPr>
          <a:xfrm rot="16200000">
            <a:off x="1267673" y="2989602"/>
            <a:ext cx="273906" cy="41352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54569-76B8-49A5-7B8F-5AF65811992B}"/>
              </a:ext>
            </a:extLst>
          </p:cNvPr>
          <p:cNvSpPr txBox="1"/>
          <p:nvPr/>
        </p:nvSpPr>
        <p:spPr>
          <a:xfrm>
            <a:off x="18882" y="2873197"/>
            <a:ext cx="123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1st order covariance 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E1746D7-9000-526C-4C08-95F867E975F7}"/>
              </a:ext>
            </a:extLst>
          </p:cNvPr>
          <p:cNvSpPr/>
          <p:nvPr/>
        </p:nvSpPr>
        <p:spPr>
          <a:xfrm rot="16200000">
            <a:off x="1205342" y="3827469"/>
            <a:ext cx="273906" cy="41352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1E021-92AD-AE07-2828-DCED87E45DEB}"/>
              </a:ext>
            </a:extLst>
          </p:cNvPr>
          <p:cNvSpPr txBox="1"/>
          <p:nvPr/>
        </p:nvSpPr>
        <p:spPr>
          <a:xfrm>
            <a:off x="-504" y="3711064"/>
            <a:ext cx="123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Pessimistic  update </a:t>
            </a:r>
          </a:p>
        </p:txBody>
      </p:sp>
    </p:spTree>
    <p:extLst>
      <p:ext uri="{BB962C8B-B14F-4D97-AF65-F5344CB8AC3E}">
        <p14:creationId xmlns:p14="http://schemas.microsoft.com/office/powerpoint/2010/main" val="25478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0F3-2996-F697-F272-30EB632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04" y="497921"/>
            <a:ext cx="11139059" cy="601229"/>
          </a:xfrm>
        </p:spPr>
        <p:txBody>
          <a:bodyPr/>
          <a:lstStyle/>
          <a:p>
            <a:r>
              <a:rPr lang="en-US" sz="3200" dirty="0">
                <a:effectLst/>
                <a:latin typeface="CMR10"/>
              </a:rPr>
              <a:t>The challenges for analyzing the general parametric class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B376-3A8D-6BE8-2AF0-2110E639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2F08699-E02B-0346-CCDE-40DFF6E1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58" y="1419237"/>
            <a:ext cx="8483632" cy="108846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80A04216-B429-8C31-1954-7C2DCF63B5A5}"/>
              </a:ext>
            </a:extLst>
          </p:cNvPr>
          <p:cNvSpPr/>
          <p:nvPr/>
        </p:nvSpPr>
        <p:spPr>
          <a:xfrm>
            <a:off x="5510136" y="2379332"/>
            <a:ext cx="488099" cy="86360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DDDC1-8D15-554F-D571-38DF1B350CC9}"/>
              </a:ext>
            </a:extLst>
          </p:cNvPr>
          <p:cNvSpPr txBox="1"/>
          <p:nvPr/>
        </p:nvSpPr>
        <p:spPr>
          <a:xfrm>
            <a:off x="1264010" y="1844205"/>
            <a:ext cx="144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Linear case: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4D3A9-BFD0-5E5A-3687-BA9B9890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32" y="3255680"/>
            <a:ext cx="4867880" cy="479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0BEA65-3575-C81A-A005-574AF4378589}"/>
              </a:ext>
            </a:extLst>
          </p:cNvPr>
          <p:cNvSpPr txBox="1"/>
          <p:nvPr/>
        </p:nvSpPr>
        <p:spPr>
          <a:xfrm>
            <a:off x="883773" y="4120269"/>
            <a:ext cx="195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model f: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6B14C-CE84-B725-6821-57AC56F36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345" y="4079276"/>
            <a:ext cx="8699077" cy="666146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8A838EDB-6E82-9731-E343-55F74864D9C3}"/>
              </a:ext>
            </a:extLst>
          </p:cNvPr>
          <p:cNvSpPr/>
          <p:nvPr/>
        </p:nvSpPr>
        <p:spPr>
          <a:xfrm>
            <a:off x="5510136" y="4776025"/>
            <a:ext cx="488099" cy="86360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A92EC-7979-E42F-32D1-1BFC497A1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19" y="5868791"/>
            <a:ext cx="340517" cy="476724"/>
          </a:xfrm>
          <a:prstGeom prst="rect">
            <a:avLst/>
          </a:prstGeom>
        </p:spPr>
      </p:pic>
      <p:sp>
        <p:nvSpPr>
          <p:cNvPr id="17" name="Action Button: Help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CC16FF-83D9-9C7D-F590-7EB44537A15E}"/>
              </a:ext>
            </a:extLst>
          </p:cNvPr>
          <p:cNvSpPr/>
          <p:nvPr/>
        </p:nvSpPr>
        <p:spPr>
          <a:xfrm>
            <a:off x="5923472" y="5685953"/>
            <a:ext cx="1086928" cy="842399"/>
          </a:xfrm>
          <a:prstGeom prst="actionButtonHel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19A8A-EDCF-1742-8A19-E43A947BA059}"/>
              </a:ext>
            </a:extLst>
          </p:cNvPr>
          <p:cNvSpPr txBox="1"/>
          <p:nvPr/>
        </p:nvSpPr>
        <p:spPr>
          <a:xfrm>
            <a:off x="7682278" y="5244560"/>
            <a:ext cx="4688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the analysis for general model much harder</a:t>
            </a:r>
          </a:p>
        </p:txBody>
      </p:sp>
    </p:spTree>
    <p:extLst>
      <p:ext uri="{BB962C8B-B14F-4D97-AF65-F5344CB8AC3E}">
        <p14:creationId xmlns:p14="http://schemas.microsoft.com/office/powerpoint/2010/main" val="207872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0F3-2996-F697-F272-30EB632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04" y="497921"/>
            <a:ext cx="11139059" cy="601229"/>
          </a:xfrm>
        </p:spPr>
        <p:txBody>
          <a:bodyPr/>
          <a:lstStyle/>
          <a:p>
            <a:r>
              <a:rPr lang="en-US" sz="3200" dirty="0">
                <a:effectLst/>
                <a:latin typeface="CMR10"/>
              </a:rPr>
              <a:t>The challenges for analyzing the general parametric class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B376-3A8D-6BE8-2AF0-2110E639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BEA65-3575-C81A-A005-574AF4378589}"/>
              </a:ext>
            </a:extLst>
          </p:cNvPr>
          <p:cNvSpPr txBox="1"/>
          <p:nvPr/>
        </p:nvSpPr>
        <p:spPr>
          <a:xfrm>
            <a:off x="883773" y="1354622"/>
            <a:ext cx="195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model f: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6B14C-CE84-B725-6821-57AC56F3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45" y="1313629"/>
            <a:ext cx="8699077" cy="666146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8A838EDB-6E82-9731-E343-55F74864D9C3}"/>
              </a:ext>
            </a:extLst>
          </p:cNvPr>
          <p:cNvSpPr/>
          <p:nvPr/>
        </p:nvSpPr>
        <p:spPr>
          <a:xfrm>
            <a:off x="5510136" y="2010378"/>
            <a:ext cx="488099" cy="86360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A92EC-7979-E42F-32D1-1BFC497A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619" y="3103144"/>
            <a:ext cx="340517" cy="476724"/>
          </a:xfrm>
          <a:prstGeom prst="rect">
            <a:avLst/>
          </a:prstGeom>
        </p:spPr>
      </p:pic>
      <p:sp>
        <p:nvSpPr>
          <p:cNvPr id="17" name="Action Button: Help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CC16FF-83D9-9C7D-F590-7EB44537A15E}"/>
              </a:ext>
            </a:extLst>
          </p:cNvPr>
          <p:cNvSpPr/>
          <p:nvPr/>
        </p:nvSpPr>
        <p:spPr>
          <a:xfrm>
            <a:off x="5923472" y="2920306"/>
            <a:ext cx="1086928" cy="842399"/>
          </a:xfrm>
          <a:prstGeom prst="actionButtonHel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04D2E-DA6B-7B3D-F84F-0049C0CB5583}"/>
              </a:ext>
            </a:extLst>
          </p:cNvPr>
          <p:cNvSpPr txBox="1"/>
          <p:nvPr/>
        </p:nvSpPr>
        <p:spPr>
          <a:xfrm>
            <a:off x="1053620" y="4146340"/>
            <a:ext cx="103523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related to minimizing the smooth score function using Z-estimator.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Asymptotic normality theorem for Z-estimator </a:t>
            </a:r>
            <a:r>
              <a:rPr lang="en-US" sz="2000" dirty="0"/>
              <a:t>[</a:t>
            </a:r>
            <a:r>
              <a:rPr lang="en-US" sz="2000" dirty="0" err="1"/>
              <a:t>Kosorok</a:t>
            </a:r>
            <a:r>
              <a:rPr lang="en-US" sz="2000" dirty="0"/>
              <a:t> M. R. 08] </a:t>
            </a:r>
            <a:r>
              <a:rPr lang="en-US" sz="2400" dirty="0"/>
              <a:t>is not really helpful for obtaining finite sample guarantees. 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551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0F3-2996-F697-F272-30EB632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04" y="497921"/>
            <a:ext cx="11139059" cy="601229"/>
          </a:xfrm>
        </p:spPr>
        <p:txBody>
          <a:bodyPr/>
          <a:lstStyle/>
          <a:p>
            <a:r>
              <a:rPr lang="en-US" sz="3200" dirty="0">
                <a:effectLst/>
                <a:latin typeface="CMR10"/>
              </a:rPr>
              <a:t>Our Technique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B376-3A8D-6BE8-2AF0-2110E639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32560-E7AB-FC14-BDF5-2DBE84B3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47" y="2237401"/>
            <a:ext cx="7277100" cy="482600"/>
          </a:xfrm>
          <a:prstGeom prst="rect">
            <a:avLst/>
          </a:prstGeom>
        </p:spPr>
      </p:pic>
      <p:pic>
        <p:nvPicPr>
          <p:cNvPr id="12" name="Picture 1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21727B6-0346-B377-B779-69F3CAA9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79" y="3241392"/>
            <a:ext cx="1114936" cy="405431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2EF3B7F4-02B2-2FC4-C0BB-0E590FFA628B}"/>
              </a:ext>
            </a:extLst>
          </p:cNvPr>
          <p:cNvSpPr/>
          <p:nvPr/>
        </p:nvSpPr>
        <p:spPr>
          <a:xfrm>
            <a:off x="5297685" y="2725260"/>
            <a:ext cx="314125" cy="43576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BF623F-6EAD-3C89-40FD-8F7F25DD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667" y="2789673"/>
            <a:ext cx="340517" cy="4767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EDCE1D-56C7-27D3-BB90-111391F4F65F}"/>
              </a:ext>
            </a:extLst>
          </p:cNvPr>
          <p:cNvSpPr txBox="1"/>
          <p:nvPr/>
        </p:nvSpPr>
        <p:spPr>
          <a:xfrm>
            <a:off x="1777516" y="2704870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 stationary point!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194B4-3E67-17C0-C0F2-713F67CC8E01}"/>
              </a:ext>
            </a:extLst>
          </p:cNvPr>
          <p:cNvSpPr txBox="1"/>
          <p:nvPr/>
        </p:nvSpPr>
        <p:spPr>
          <a:xfrm>
            <a:off x="630630" y="3991231"/>
            <a:ext cx="205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Taylor expand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B54BF8-92CD-1406-3531-A1344F9A4ED0}"/>
              </a:ext>
            </a:extLst>
          </p:cNvPr>
          <p:cNvSpPr txBox="1"/>
          <p:nvPr/>
        </p:nvSpPr>
        <p:spPr>
          <a:xfrm>
            <a:off x="6316582" y="6075822"/>
            <a:ext cx="58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“Quadratic growth” assumption for high-order residual 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E00ACB5-1A2F-1E75-86B2-004E57F118E8}"/>
              </a:ext>
            </a:extLst>
          </p:cNvPr>
          <p:cNvSpPr/>
          <p:nvPr/>
        </p:nvSpPr>
        <p:spPr>
          <a:xfrm rot="5400000">
            <a:off x="6187343" y="2822476"/>
            <a:ext cx="278697" cy="4216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DD5A9-14FE-7CD7-F71B-3A2517F8C1F7}"/>
              </a:ext>
            </a:extLst>
          </p:cNvPr>
          <p:cNvSpPr txBox="1"/>
          <p:nvPr/>
        </p:nvSpPr>
        <p:spPr>
          <a:xfrm>
            <a:off x="6622053" y="2826052"/>
            <a:ext cx="130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we have </a:t>
            </a:r>
          </a:p>
        </p:txBody>
      </p:sp>
      <p:pic>
        <p:nvPicPr>
          <p:cNvPr id="4" name="Picture 3" descr="A black line and a white background&#10;&#10;Description automatically generated">
            <a:extLst>
              <a:ext uri="{FF2B5EF4-FFF2-40B4-BE49-F238E27FC236}">
                <a16:creationId xmlns:a16="http://schemas.microsoft.com/office/drawing/2014/main" id="{30C7B95E-9CBF-CDDB-AA81-5EE60D82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465" y="1389916"/>
            <a:ext cx="2388520" cy="415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6658E-429E-659A-9097-3E1AD9100626}"/>
                  </a:ext>
                </a:extLst>
              </p:cNvPr>
              <p:cNvSpPr txBox="1"/>
              <p:nvPr/>
            </p:nvSpPr>
            <p:spPr>
              <a:xfrm>
                <a:off x="3779985" y="1462236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6658E-429E-659A-9097-3E1AD9100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85" y="1462236"/>
                <a:ext cx="222817" cy="276999"/>
              </a:xfrm>
              <a:prstGeom prst="rect">
                <a:avLst/>
              </a:prstGeom>
              <a:blipFill>
                <a:blip r:embed="rId6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-up of a symbol&#10;&#10;Description automatically generated">
            <a:extLst>
              <a:ext uri="{FF2B5EF4-FFF2-40B4-BE49-F238E27FC236}">
                <a16:creationId xmlns:a16="http://schemas.microsoft.com/office/drawing/2014/main" id="{385B4F91-EB10-7C5F-C765-051DD8568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47" y="1400603"/>
            <a:ext cx="2495534" cy="386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60059E-EEE2-4A6A-BD5F-51421533AFED}"/>
              </a:ext>
            </a:extLst>
          </p:cNvPr>
          <p:cNvSpPr txBox="1"/>
          <p:nvPr/>
        </p:nvSpPr>
        <p:spPr>
          <a:xfrm>
            <a:off x="630630" y="1342015"/>
            <a:ext cx="85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FCD9BF-8D0F-6837-4481-FD64371CE61B}"/>
              </a:ext>
            </a:extLst>
          </p:cNvPr>
          <p:cNvSpPr/>
          <p:nvPr/>
        </p:nvSpPr>
        <p:spPr>
          <a:xfrm>
            <a:off x="5540156" y="1360427"/>
            <a:ext cx="1067396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4D9AD48-4BC5-4C6D-36BA-72B6AAF52B35}"/>
              </a:ext>
            </a:extLst>
          </p:cNvPr>
          <p:cNvSpPr/>
          <p:nvPr/>
        </p:nvSpPr>
        <p:spPr>
          <a:xfrm rot="5400000">
            <a:off x="6949196" y="1386340"/>
            <a:ext cx="278697" cy="4216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8E15C-F50D-1E18-7F79-7A297911C2BF}"/>
              </a:ext>
            </a:extLst>
          </p:cNvPr>
          <p:cNvSpPr txBox="1"/>
          <p:nvPr/>
        </p:nvSpPr>
        <p:spPr>
          <a:xfrm>
            <a:off x="7383906" y="1389916"/>
            <a:ext cx="115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AE7EA1-0E68-7776-83B1-0DF67D6F03FC}"/>
              </a:ext>
            </a:extLst>
          </p:cNvPr>
          <p:cNvSpPr/>
          <p:nvPr/>
        </p:nvSpPr>
        <p:spPr>
          <a:xfrm>
            <a:off x="1001018" y="2088394"/>
            <a:ext cx="8777917" cy="1558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A6474-F731-05A5-2595-4AA999097404}"/>
                  </a:ext>
                </a:extLst>
              </p:cNvPr>
              <p:cNvSpPr txBox="1"/>
              <p:nvPr/>
            </p:nvSpPr>
            <p:spPr>
              <a:xfrm>
                <a:off x="2394459" y="3982863"/>
                <a:ext cx="556870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A6474-F731-05A5-2595-4AA99909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59" y="3982863"/>
                <a:ext cx="5568704" cy="416845"/>
              </a:xfrm>
              <a:prstGeom prst="rect">
                <a:avLst/>
              </a:prstGeom>
              <a:blipFill>
                <a:blip r:embed="rId8"/>
                <a:stretch>
                  <a:fillRect l="-683" t="-17647" r="-159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D39CCA-6E69-B6DA-9DA1-F1F591F7B8FF}"/>
                  </a:ext>
                </a:extLst>
              </p:cNvPr>
              <p:cNvSpPr txBox="1"/>
              <p:nvPr/>
            </p:nvSpPr>
            <p:spPr>
              <a:xfrm>
                <a:off x="1656836" y="5322937"/>
                <a:ext cx="695639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D39CCA-6E69-B6DA-9DA1-F1F591F7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836" y="5322937"/>
                <a:ext cx="6956392" cy="416845"/>
              </a:xfrm>
              <a:prstGeom prst="rect">
                <a:avLst/>
              </a:prstGeom>
              <a:blipFill>
                <a:blip r:embed="rId9"/>
                <a:stretch>
                  <a:fillRect l="-546" t="-20588" r="-9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own Arrow 39">
            <a:extLst>
              <a:ext uri="{FF2B5EF4-FFF2-40B4-BE49-F238E27FC236}">
                <a16:creationId xmlns:a16="http://schemas.microsoft.com/office/drawing/2014/main" id="{40469436-B6AC-963C-50F5-FF931A666F5F}"/>
              </a:ext>
            </a:extLst>
          </p:cNvPr>
          <p:cNvSpPr/>
          <p:nvPr/>
        </p:nvSpPr>
        <p:spPr>
          <a:xfrm>
            <a:off x="4714589" y="4598300"/>
            <a:ext cx="313041" cy="50963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31F54B0-678B-0CF3-DDED-EE06711E1AD4}"/>
              </a:ext>
            </a:extLst>
          </p:cNvPr>
          <p:cNvSpPr/>
          <p:nvPr/>
        </p:nvSpPr>
        <p:spPr>
          <a:xfrm rot="7354524">
            <a:off x="7910979" y="5652985"/>
            <a:ext cx="313041" cy="50963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D7BE3D15-CE0C-4FEB-FF23-625ACF566337}"/>
              </a:ext>
            </a:extLst>
          </p:cNvPr>
          <p:cNvSpPr/>
          <p:nvPr/>
        </p:nvSpPr>
        <p:spPr>
          <a:xfrm rot="16200000">
            <a:off x="4626739" y="4341323"/>
            <a:ext cx="291385" cy="3088300"/>
          </a:xfrm>
          <a:prstGeom prst="lef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6B7C3-7573-CC60-6DED-6057B150B998}"/>
              </a:ext>
            </a:extLst>
          </p:cNvPr>
          <p:cNvSpPr txBox="1"/>
          <p:nvPr/>
        </p:nvSpPr>
        <p:spPr>
          <a:xfrm>
            <a:off x="3840539" y="6176897"/>
            <a:ext cx="211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Dominate error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7656FCE3-1E14-530F-6CBE-9E6BD24A4726}"/>
              </a:ext>
            </a:extLst>
          </p:cNvPr>
          <p:cNvSpPr/>
          <p:nvPr/>
        </p:nvSpPr>
        <p:spPr>
          <a:xfrm rot="7294966">
            <a:off x="5304769" y="4339383"/>
            <a:ext cx="225307" cy="4216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0542A-7578-04BE-9C7B-8027A9F8CEAF}"/>
              </a:ext>
            </a:extLst>
          </p:cNvPr>
          <p:cNvSpPr txBox="1"/>
          <p:nvPr/>
        </p:nvSpPr>
        <p:spPr>
          <a:xfrm>
            <a:off x="7963163" y="4517957"/>
            <a:ext cx="24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Higher-order residuals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E01108FA-C66D-084B-81CB-53742C3FE701}"/>
              </a:ext>
            </a:extLst>
          </p:cNvPr>
          <p:cNvSpPr/>
          <p:nvPr/>
        </p:nvSpPr>
        <p:spPr>
          <a:xfrm rot="7294966">
            <a:off x="7611898" y="4359212"/>
            <a:ext cx="225307" cy="4216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579A55-7B55-7F84-F53F-3225D1A534F4}"/>
              </a:ext>
            </a:extLst>
          </p:cNvPr>
          <p:cNvSpPr txBox="1"/>
          <p:nvPr/>
        </p:nvSpPr>
        <p:spPr>
          <a:xfrm>
            <a:off x="5630138" y="4576869"/>
            <a:ext cx="17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 matrix</a:t>
            </a:r>
          </a:p>
        </p:txBody>
      </p:sp>
    </p:spTree>
    <p:extLst>
      <p:ext uri="{BB962C8B-B14F-4D97-AF65-F5344CB8AC3E}">
        <p14:creationId xmlns:p14="http://schemas.microsoft.com/office/powerpoint/2010/main" val="10944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1" grpId="0"/>
      <p:bldP spid="25" grpId="0"/>
      <p:bldP spid="26" grpId="0" animBg="1"/>
      <p:bldP spid="27" grpId="0"/>
      <p:bldP spid="13" grpId="0" animBg="1"/>
      <p:bldP spid="16" grpId="0" animBg="1"/>
      <p:bldP spid="17" grpId="0"/>
      <p:bldP spid="23" grpId="0" animBg="1"/>
      <p:bldP spid="32" grpId="0"/>
      <p:bldP spid="39" grpId="0"/>
      <p:bldP spid="40" grpId="0" animBg="1"/>
      <p:bldP spid="41" grpId="0" animBg="1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0F3-2996-F697-F272-30EB632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437325"/>
            <a:ext cx="11139059" cy="831138"/>
          </a:xfrm>
        </p:spPr>
        <p:txBody>
          <a:bodyPr/>
          <a:lstStyle/>
          <a:p>
            <a:r>
              <a:rPr lang="en-US" sz="3200" dirty="0">
                <a:effectLst/>
                <a:latin typeface="CMR10"/>
              </a:rPr>
              <a:t>Our </a:t>
            </a:r>
            <a:r>
              <a:rPr lang="en-US" sz="3200" dirty="0">
                <a:latin typeface="CMR10"/>
              </a:rPr>
              <a:t>instance-dependent results: measured by first-order information and (weighted) covariance structure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B376-3A8D-6BE8-2AF0-2110E639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350BA-5602-B26B-7416-6BAD6A6B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70" y="1397578"/>
            <a:ext cx="7772400" cy="898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048A1B-2C04-2D87-D95C-42543403B464}"/>
              </a:ext>
            </a:extLst>
          </p:cNvPr>
          <p:cNvSpPr txBox="1"/>
          <p:nvPr/>
        </p:nvSpPr>
        <p:spPr>
          <a:xfrm>
            <a:off x="1761759" y="1587910"/>
            <a:ext cx="1234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PFQL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EC097-A909-7DA5-13BD-8B505EBFAFDC}"/>
              </a:ext>
            </a:extLst>
          </p:cNvPr>
          <p:cNvSpPr txBox="1"/>
          <p:nvPr/>
        </p:nvSpPr>
        <p:spPr>
          <a:xfrm>
            <a:off x="1848194" y="3678164"/>
            <a:ext cx="2952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PFQL+ Variance Awareness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3F2214-EF5A-676E-D2A8-14BB427D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0" y="3429000"/>
            <a:ext cx="7772400" cy="88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17B41F-3328-46CE-9F3B-FF65A8698D77}"/>
                  </a:ext>
                </a:extLst>
              </p:cNvPr>
              <p:cNvSpPr txBox="1"/>
              <p:nvPr/>
            </p:nvSpPr>
            <p:spPr>
              <a:xfrm>
                <a:off x="5638466" y="2482708"/>
                <a:ext cx="55006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17B41F-3328-46CE-9F3B-FF65A8698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66" y="2482708"/>
                <a:ext cx="5500673" cy="778868"/>
              </a:xfrm>
              <a:prstGeom prst="rect">
                <a:avLst/>
              </a:prstGeom>
              <a:blipFill>
                <a:blip r:embed="rId4"/>
                <a:stretch>
                  <a:fillRect l="-3002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FD570-5B7C-45DD-91A2-B43D1C046578}"/>
                  </a:ext>
                </a:extLst>
              </p:cNvPr>
              <p:cNvSpPr txBox="1"/>
              <p:nvPr/>
            </p:nvSpPr>
            <p:spPr>
              <a:xfrm>
                <a:off x="10390729" y="1469416"/>
                <a:ext cx="748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FD570-5B7C-45DD-91A2-B43D1C046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729" y="1469416"/>
                <a:ext cx="748410" cy="518604"/>
              </a:xfrm>
              <a:prstGeom prst="rect">
                <a:avLst/>
              </a:prstGeom>
              <a:blipFill>
                <a:blip r:embed="rId5"/>
                <a:stretch>
                  <a:fillRect l="-6780" t="-4762" r="-1186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E6FEDD-6CD9-CAD1-1EDB-A40B7B4CFE4D}"/>
                  </a:ext>
                </a:extLst>
              </p:cNvPr>
              <p:cNvSpPr txBox="1"/>
              <p:nvPr/>
            </p:nvSpPr>
            <p:spPr>
              <a:xfrm>
                <a:off x="11225574" y="3609319"/>
                <a:ext cx="748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E6FEDD-6CD9-CAD1-1EDB-A40B7B4CF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574" y="3609319"/>
                <a:ext cx="748410" cy="518604"/>
              </a:xfrm>
              <a:prstGeom prst="rect">
                <a:avLst/>
              </a:prstGeom>
              <a:blipFill>
                <a:blip r:embed="rId6"/>
                <a:stretch>
                  <a:fillRect l="-5000" t="-4878" r="-10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F87EA6-8047-EA95-0DBB-A1AE85DDC7F5}"/>
                  </a:ext>
                </a:extLst>
              </p:cNvPr>
              <p:cNvSpPr txBox="1"/>
              <p:nvPr/>
            </p:nvSpPr>
            <p:spPr>
              <a:xfrm>
                <a:off x="5695886" y="4497593"/>
                <a:ext cx="5400325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F87EA6-8047-EA95-0DBB-A1AE85DDC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886" y="4497593"/>
                <a:ext cx="5400325" cy="821700"/>
              </a:xfrm>
              <a:prstGeom prst="rect">
                <a:avLst/>
              </a:prstGeom>
              <a:blipFill>
                <a:blip r:embed="rId7"/>
                <a:stretch>
                  <a:fillRect l="-3756" t="-101515" b="-16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609CD-1C43-C314-FA85-8211E0A7EFB4}"/>
                  </a:ext>
                </a:extLst>
              </p:cNvPr>
              <p:cNvSpPr txBox="1"/>
              <p:nvPr/>
            </p:nvSpPr>
            <p:spPr>
              <a:xfrm>
                <a:off x="5695886" y="5633817"/>
                <a:ext cx="2478884" cy="308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⋅,⋅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(⋅,⋅)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609CD-1C43-C314-FA85-8211E0A7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886" y="5633817"/>
                <a:ext cx="2478884" cy="308611"/>
              </a:xfrm>
              <a:prstGeom prst="rect">
                <a:avLst/>
              </a:prstGeom>
              <a:blipFill>
                <a:blip r:embed="rId8"/>
                <a:stretch>
                  <a:fillRect l="-510" r="-306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9E9AC-A3CE-6577-61CE-3B46522B0414}"/>
                  </a:ext>
                </a:extLst>
              </p:cNvPr>
              <p:cNvSpPr txBox="1"/>
              <p:nvPr/>
            </p:nvSpPr>
            <p:spPr>
              <a:xfrm>
                <a:off x="195644" y="1685658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w.p.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9E9AC-A3CE-6577-61CE-3B46522B0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4" y="1685658"/>
                <a:ext cx="1534886" cy="369332"/>
              </a:xfrm>
              <a:prstGeom prst="rect">
                <a:avLst/>
              </a:prstGeom>
              <a:blipFill>
                <a:blip r:embed="rId9"/>
                <a:stretch>
                  <a:fillRect l="-327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49D04E-6015-813F-B723-E9501A4F37A5}"/>
                  </a:ext>
                </a:extLst>
              </p:cNvPr>
              <p:cNvSpPr txBox="1"/>
              <p:nvPr/>
            </p:nvSpPr>
            <p:spPr>
              <a:xfrm>
                <a:off x="152100" y="3739340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w.p.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49D04E-6015-813F-B723-E9501A4F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00" y="3739340"/>
                <a:ext cx="1534886" cy="369332"/>
              </a:xfrm>
              <a:prstGeom prst="rect">
                <a:avLst/>
              </a:prstGeom>
              <a:blipFill>
                <a:blip r:embed="rId10"/>
                <a:stretch>
                  <a:fillRect l="-330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1570E-9C80-B0A3-F8BF-930ACE18DA65}"/>
                  </a:ext>
                </a:extLst>
              </p:cNvPr>
              <p:cNvSpPr txBox="1"/>
              <p:nvPr/>
            </p:nvSpPr>
            <p:spPr>
              <a:xfrm>
                <a:off x="195644" y="5125985"/>
                <a:ext cx="5017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Recall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, fully instance-dependent characterization without dependence on H, or even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in the main term!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1570E-9C80-B0A3-F8BF-930ACE18D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4" y="5125985"/>
                <a:ext cx="5017433" cy="1015663"/>
              </a:xfrm>
              <a:prstGeom prst="rect">
                <a:avLst/>
              </a:prstGeom>
              <a:blipFill>
                <a:blip r:embed="rId11"/>
                <a:stretch>
                  <a:fillRect l="-1263" t="-3704" r="-50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45F6-FCD1-4541-BEA0-3E80932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68" y="365126"/>
            <a:ext cx="11373893" cy="594360"/>
          </a:xfrm>
        </p:spPr>
        <p:txBody>
          <a:bodyPr/>
          <a:lstStyle/>
          <a:p>
            <a:r>
              <a:rPr lang="en-US" dirty="0"/>
              <a:t>A line of instance-dependent offline RL bounds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5B56-09AA-024F-8FD0-15527C8C0A43}"/>
              </a:ext>
            </a:extLst>
          </p:cNvPr>
          <p:cNvSpPr txBox="1"/>
          <p:nvPr/>
        </p:nvSpPr>
        <p:spPr>
          <a:xfrm>
            <a:off x="98629" y="2802273"/>
            <a:ext cx="268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Continuous linear function approximation </a:t>
            </a:r>
          </a:p>
          <a:p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u="sng" dirty="0">
                <a:solidFill>
                  <a:srgbClr val="0070C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DWW2022,ICLR]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8B1A-EED7-5F4F-A295-A0961EA80503}"/>
              </a:ext>
            </a:extLst>
          </p:cNvPr>
          <p:cNvSpPr txBox="1"/>
          <p:nvPr/>
        </p:nvSpPr>
        <p:spPr>
          <a:xfrm>
            <a:off x="98628" y="1437993"/>
            <a:ext cx="223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Discrete tabular RL</a:t>
            </a:r>
          </a:p>
          <a:p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u="sng" dirty="0">
                <a:solidFill>
                  <a:srgbClr val="0070C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W2021,NeurIPS]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7F2F4-AE65-4DB4-FB56-59E81E4ED6EC}"/>
                  </a:ext>
                </a:extLst>
              </p:cNvPr>
              <p:cNvSpPr txBox="1"/>
              <p:nvPr/>
            </p:nvSpPr>
            <p:spPr>
              <a:xfrm>
                <a:off x="3683935" y="1343564"/>
                <a:ext cx="5115749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Var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ra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nary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7F2F4-AE65-4DB4-FB56-59E81E4E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35" y="1343564"/>
                <a:ext cx="5115749" cy="819840"/>
              </a:xfrm>
              <a:prstGeom prst="rect">
                <a:avLst/>
              </a:prstGeom>
              <a:blipFill>
                <a:blip r:embed="rId3"/>
                <a:stretch>
                  <a:fillRect t="-1212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445C60-0098-DE4B-17BB-8BE101DBD67C}"/>
                  </a:ext>
                </a:extLst>
              </p:cNvPr>
              <p:cNvSpPr txBox="1"/>
              <p:nvPr/>
            </p:nvSpPr>
            <p:spPr>
              <a:xfrm>
                <a:off x="3877686" y="2701845"/>
                <a:ext cx="4329461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445C60-0098-DE4B-17BB-8BE101DBD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86" y="2701845"/>
                <a:ext cx="4329461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B39025-7466-11F5-E08F-F5737163EF5C}"/>
              </a:ext>
            </a:extLst>
          </p:cNvPr>
          <p:cNvSpPr txBox="1"/>
          <p:nvPr/>
        </p:nvSpPr>
        <p:spPr>
          <a:xfrm>
            <a:off x="1" y="4443552"/>
            <a:ext cx="189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talk </a:t>
            </a:r>
          </a:p>
          <a:p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u="sng" dirty="0">
                <a:solidFill>
                  <a:srgbClr val="0070C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WW2023,ICLR]</a:t>
            </a:r>
          </a:p>
          <a:p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73763B1-7827-5428-F5E3-E6747D503416}"/>
              </a:ext>
            </a:extLst>
          </p:cNvPr>
          <p:cNvSpPr/>
          <p:nvPr/>
        </p:nvSpPr>
        <p:spPr>
          <a:xfrm>
            <a:off x="5463823" y="2102601"/>
            <a:ext cx="397797" cy="59045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F48B52-2725-A0F9-72E4-F7BCDD2C96E4}"/>
                  </a:ext>
                </a:extLst>
              </p:cNvPr>
              <p:cNvSpPr txBox="1"/>
              <p:nvPr/>
            </p:nvSpPr>
            <p:spPr>
              <a:xfrm>
                <a:off x="2188070" y="3657154"/>
                <a:ext cx="3384395" cy="323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F48B52-2725-A0F9-72E4-F7BCDD2C9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0" y="3657154"/>
                <a:ext cx="3384395" cy="323230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5D71B7-6F91-7145-430A-3E5DA517FDDA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7092B9F-AEE9-AEB5-5234-69F51358E42E}"/>
              </a:ext>
            </a:extLst>
          </p:cNvPr>
          <p:cNvSpPr/>
          <p:nvPr/>
        </p:nvSpPr>
        <p:spPr>
          <a:xfrm>
            <a:off x="5463823" y="3565635"/>
            <a:ext cx="397797" cy="59948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47BC3-738E-74B8-202D-AD1142B1B97F}"/>
                  </a:ext>
                </a:extLst>
              </p:cNvPr>
              <p:cNvSpPr txBox="1"/>
              <p:nvPr/>
            </p:nvSpPr>
            <p:spPr>
              <a:xfrm>
                <a:off x="3016768" y="4221638"/>
                <a:ext cx="6404568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∗−1</m:t>
                            </m:r>
                          </m:sup>
                        </m:sSubSup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47BC3-738E-74B8-202D-AD1142B1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768" y="4221638"/>
                <a:ext cx="6404568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334CB-FE58-BEEF-D422-DDF0E6D2C41B}"/>
                  </a:ext>
                </a:extLst>
              </p:cNvPr>
              <p:cNvSpPr txBox="1"/>
              <p:nvPr/>
            </p:nvSpPr>
            <p:spPr>
              <a:xfrm>
                <a:off x="2188070" y="5021206"/>
                <a:ext cx="4757226" cy="283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334CB-FE58-BEEF-D422-DDF0E6D2C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0" y="5021206"/>
                <a:ext cx="4757226" cy="283026"/>
              </a:xfrm>
              <a:prstGeom prst="rect">
                <a:avLst/>
              </a:prstGeom>
              <a:blipFill>
                <a:blip r:embed="rId7"/>
                <a:stretch>
                  <a:fillRect l="-800" r="-8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75C55-A782-AAE8-9E53-29FEF5D5EA9D}"/>
                  </a:ext>
                </a:extLst>
              </p:cNvPr>
              <p:cNvSpPr txBox="1"/>
              <p:nvPr/>
            </p:nvSpPr>
            <p:spPr>
              <a:xfrm>
                <a:off x="98628" y="1173710"/>
                <a:ext cx="1792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Finite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75C55-A782-AAE8-9E53-29FEF5D5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" y="1173710"/>
                <a:ext cx="1792286" cy="369332"/>
              </a:xfrm>
              <a:prstGeom prst="rect">
                <a:avLst/>
              </a:prstGeom>
              <a:blipFill>
                <a:blip r:embed="rId8"/>
                <a:stretch>
                  <a:fillRect l="-28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5EF4CB-7ADA-E37E-C9E7-4331DB16FB30}"/>
                  </a:ext>
                </a:extLst>
              </p:cNvPr>
              <p:cNvSpPr txBox="1"/>
              <p:nvPr/>
            </p:nvSpPr>
            <p:spPr>
              <a:xfrm>
                <a:off x="57580" y="2264929"/>
                <a:ext cx="22305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Continuous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5EF4CB-7ADA-E37E-C9E7-4331DB16F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" y="2264929"/>
                <a:ext cx="2230528" cy="646331"/>
              </a:xfrm>
              <a:prstGeom prst="rect">
                <a:avLst/>
              </a:prstGeom>
              <a:blipFill>
                <a:blip r:embed="rId9"/>
                <a:stretch>
                  <a:fillRect l="-2273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2CC7B-42E3-5423-53B0-B7D0623AC77D}"/>
                  </a:ext>
                </a:extLst>
              </p:cNvPr>
              <p:cNvSpPr txBox="1"/>
              <p:nvPr/>
            </p:nvSpPr>
            <p:spPr>
              <a:xfrm>
                <a:off x="-24417" y="3808561"/>
                <a:ext cx="23945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Continuous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2CC7B-42E3-5423-53B0-B7D0623AC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17" y="3808561"/>
                <a:ext cx="2394522" cy="646331"/>
              </a:xfrm>
              <a:prstGeom prst="rect">
                <a:avLst/>
              </a:prstGeom>
              <a:blipFill>
                <a:blip r:embed="rId10"/>
                <a:stretch>
                  <a:fillRect l="-2116" t="-5882" r="-52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69D34-7B81-A08E-5403-2D1A7145EF67}"/>
              </a:ext>
            </a:extLst>
          </p:cNvPr>
          <p:cNvCxnSpPr>
            <a:cxnSpLocks/>
          </p:cNvCxnSpPr>
          <p:nvPr/>
        </p:nvCxnSpPr>
        <p:spPr>
          <a:xfrm flipV="1">
            <a:off x="9855295" y="2334578"/>
            <a:ext cx="0" cy="1074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E089F-3929-87CF-71C4-C4B2BF6F756E}"/>
              </a:ext>
            </a:extLst>
          </p:cNvPr>
          <p:cNvCxnSpPr>
            <a:cxnSpLocks/>
          </p:cNvCxnSpPr>
          <p:nvPr/>
        </p:nvCxnSpPr>
        <p:spPr>
          <a:xfrm>
            <a:off x="9855295" y="3408807"/>
            <a:ext cx="18068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3092A7-0A48-1919-2051-AB1A3722C908}"/>
              </a:ext>
            </a:extLst>
          </p:cNvPr>
          <p:cNvCxnSpPr>
            <a:cxnSpLocks/>
          </p:cNvCxnSpPr>
          <p:nvPr/>
        </p:nvCxnSpPr>
        <p:spPr>
          <a:xfrm flipV="1">
            <a:off x="9983480" y="2835882"/>
            <a:ext cx="1509653" cy="295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8AD604-484F-8EBD-76EE-AF3E6EAFC1C3}"/>
              </a:ext>
            </a:extLst>
          </p:cNvPr>
          <p:cNvCxnSpPr>
            <a:cxnSpLocks/>
          </p:cNvCxnSpPr>
          <p:nvPr/>
        </p:nvCxnSpPr>
        <p:spPr>
          <a:xfrm flipV="1">
            <a:off x="9915902" y="3834347"/>
            <a:ext cx="0" cy="1140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F72253-61F7-58CE-4C8D-0722D53BCCA1}"/>
              </a:ext>
            </a:extLst>
          </p:cNvPr>
          <p:cNvCxnSpPr>
            <a:cxnSpLocks/>
          </p:cNvCxnSpPr>
          <p:nvPr/>
        </p:nvCxnSpPr>
        <p:spPr>
          <a:xfrm>
            <a:off x="9915902" y="4974443"/>
            <a:ext cx="19844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026DEF9B-12AF-2B3B-A30F-E5FAE98A8480}"/>
              </a:ext>
            </a:extLst>
          </p:cNvPr>
          <p:cNvSpPr/>
          <p:nvPr/>
        </p:nvSpPr>
        <p:spPr>
          <a:xfrm>
            <a:off x="10028235" y="3918898"/>
            <a:ext cx="1659313" cy="894969"/>
          </a:xfrm>
          <a:custGeom>
            <a:avLst/>
            <a:gdLst>
              <a:gd name="connsiteX0" fmla="*/ 0 w 8803037"/>
              <a:gd name="connsiteY0" fmla="*/ 3704109 h 4101532"/>
              <a:gd name="connsiteX1" fmla="*/ 1875295 w 8803037"/>
              <a:gd name="connsiteY1" fmla="*/ 3704109 h 4101532"/>
              <a:gd name="connsiteX2" fmla="*/ 4633993 w 8803037"/>
              <a:gd name="connsiteY2" fmla="*/ 14 h 4101532"/>
              <a:gd name="connsiteX3" fmla="*/ 7361695 w 8803037"/>
              <a:gd name="connsiteY3" fmla="*/ 3750604 h 4101532"/>
              <a:gd name="connsiteX4" fmla="*/ 8803037 w 8803037"/>
              <a:gd name="connsiteY4" fmla="*/ 3719607 h 410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3037" h="4101532">
                <a:moveTo>
                  <a:pt x="0" y="3704109"/>
                </a:moveTo>
                <a:cubicBezTo>
                  <a:pt x="551481" y="4012783"/>
                  <a:pt x="1102963" y="4321458"/>
                  <a:pt x="1875295" y="3704109"/>
                </a:cubicBezTo>
                <a:cubicBezTo>
                  <a:pt x="2647627" y="3086760"/>
                  <a:pt x="3719593" y="-7735"/>
                  <a:pt x="4633993" y="14"/>
                </a:cubicBezTo>
                <a:cubicBezTo>
                  <a:pt x="5548393" y="7763"/>
                  <a:pt x="6666854" y="3130672"/>
                  <a:pt x="7361695" y="3750604"/>
                </a:cubicBezTo>
                <a:cubicBezTo>
                  <a:pt x="8056536" y="4370536"/>
                  <a:pt x="8429786" y="4045071"/>
                  <a:pt x="8803037" y="3719607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3D91F5F7-F264-41DD-9B2F-5C27274F04EE}"/>
              </a:ext>
            </a:extLst>
          </p:cNvPr>
          <p:cNvSpPr/>
          <p:nvPr/>
        </p:nvSpPr>
        <p:spPr>
          <a:xfrm>
            <a:off x="10030808" y="4040716"/>
            <a:ext cx="1656740" cy="656902"/>
          </a:xfrm>
          <a:custGeom>
            <a:avLst/>
            <a:gdLst>
              <a:gd name="connsiteX0" fmla="*/ 0 w 2241550"/>
              <a:gd name="connsiteY0" fmla="*/ 648542 h 894969"/>
              <a:gd name="connsiteX1" fmla="*/ 765175 w 2241550"/>
              <a:gd name="connsiteY1" fmla="*/ 861267 h 894969"/>
              <a:gd name="connsiteX2" fmla="*/ 1635125 w 2241550"/>
              <a:gd name="connsiteY2" fmla="*/ 19892 h 894969"/>
              <a:gd name="connsiteX3" fmla="*/ 2241550 w 2241550"/>
              <a:gd name="connsiteY3" fmla="*/ 245317 h 894969"/>
              <a:gd name="connsiteX4" fmla="*/ 2241550 w 2241550"/>
              <a:gd name="connsiteY4" fmla="*/ 245317 h 894969"/>
              <a:gd name="connsiteX5" fmla="*/ 2241550 w 2241550"/>
              <a:gd name="connsiteY5" fmla="*/ 245317 h 89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1550" h="894969">
                <a:moveTo>
                  <a:pt x="0" y="648542"/>
                </a:moveTo>
                <a:cubicBezTo>
                  <a:pt x="246327" y="807292"/>
                  <a:pt x="492654" y="966042"/>
                  <a:pt x="765175" y="861267"/>
                </a:cubicBezTo>
                <a:cubicBezTo>
                  <a:pt x="1037696" y="756492"/>
                  <a:pt x="1389063" y="122550"/>
                  <a:pt x="1635125" y="19892"/>
                </a:cubicBezTo>
                <a:cubicBezTo>
                  <a:pt x="1881187" y="-82766"/>
                  <a:pt x="2241550" y="245317"/>
                  <a:pt x="2241550" y="245317"/>
                </a:cubicBezTo>
                <a:lnTo>
                  <a:pt x="2241550" y="245317"/>
                </a:lnTo>
                <a:lnTo>
                  <a:pt x="2241550" y="24531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2DF10E-BACF-87C7-B2D0-BEAFA0BCC1BC}"/>
              </a:ext>
            </a:extLst>
          </p:cNvPr>
          <p:cNvCxnSpPr>
            <a:cxnSpLocks/>
          </p:cNvCxnSpPr>
          <p:nvPr/>
        </p:nvCxnSpPr>
        <p:spPr>
          <a:xfrm flipV="1">
            <a:off x="10135880" y="2603500"/>
            <a:ext cx="1243320" cy="6798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97EA56-622C-882B-0D5B-BEC71D4F6B64}"/>
              </a:ext>
            </a:extLst>
          </p:cNvPr>
          <p:cNvSpPr txBox="1"/>
          <p:nvPr/>
        </p:nvSpPr>
        <p:spPr>
          <a:xfrm>
            <a:off x="686581" y="5341289"/>
            <a:ext cx="10350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Q: why are those results meaningful given the huge body of offline RL literatures?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9B858E3-BF38-3137-5E88-A761B6AC6D4F}"/>
              </a:ext>
            </a:extLst>
          </p:cNvPr>
          <p:cNvSpPr/>
          <p:nvPr/>
        </p:nvSpPr>
        <p:spPr>
          <a:xfrm rot="10800000">
            <a:off x="6356117" y="2084324"/>
            <a:ext cx="397791" cy="56315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86F2F7-DEA9-A85E-BF3B-38CCCFEEF21E}"/>
                  </a:ext>
                </a:extLst>
              </p:cNvPr>
              <p:cNvSpPr txBox="1"/>
              <p:nvPr/>
            </p:nvSpPr>
            <p:spPr>
              <a:xfrm>
                <a:off x="6937180" y="2250632"/>
                <a:ext cx="140865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86F2F7-DEA9-A85E-BF3B-38CCCFEEF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80" y="2250632"/>
                <a:ext cx="1408655" cy="289182"/>
              </a:xfrm>
              <a:prstGeom prst="rect">
                <a:avLst/>
              </a:prstGeom>
              <a:blipFill>
                <a:blip r:embed="rId11"/>
                <a:stretch>
                  <a:fillRect l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AD82B81C-AFFB-1599-1FDB-88EEE80D46D2}"/>
              </a:ext>
            </a:extLst>
          </p:cNvPr>
          <p:cNvSpPr/>
          <p:nvPr/>
        </p:nvSpPr>
        <p:spPr>
          <a:xfrm rot="10800000">
            <a:off x="6414926" y="3443124"/>
            <a:ext cx="397791" cy="56315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5FD26D-CD76-5B42-AF1D-14F864C48C54}"/>
                  </a:ext>
                </a:extLst>
              </p:cNvPr>
              <p:cNvSpPr txBox="1"/>
              <p:nvPr/>
            </p:nvSpPr>
            <p:spPr>
              <a:xfrm>
                <a:off x="6995989" y="3609432"/>
                <a:ext cx="21404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5FD26D-CD76-5B42-AF1D-14F864C48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989" y="3609432"/>
                <a:ext cx="2140458" cy="276999"/>
              </a:xfrm>
              <a:prstGeom prst="rect">
                <a:avLst/>
              </a:prstGeom>
              <a:blipFill>
                <a:blip r:embed="rId12"/>
                <a:stretch>
                  <a:fillRect l="-4142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2E6936D-4185-9A89-CF99-258FFB7AD8F6}"/>
              </a:ext>
            </a:extLst>
          </p:cNvPr>
          <p:cNvSpPr/>
          <p:nvPr/>
        </p:nvSpPr>
        <p:spPr>
          <a:xfrm>
            <a:off x="3977305" y="1343564"/>
            <a:ext cx="4520923" cy="7590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9" grpId="0" animBg="1"/>
      <p:bldP spid="18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29CD2-BD26-AE1F-92F7-613B8022A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406E5-0A5E-0CD7-C55E-7A5F0DD86127}"/>
              </a:ext>
            </a:extLst>
          </p:cNvPr>
          <p:cNvSpPr txBox="1"/>
          <p:nvPr/>
        </p:nvSpPr>
        <p:spPr>
          <a:xfrm>
            <a:off x="745955" y="2421721"/>
            <a:ext cx="1079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On the interpretability of the instance-dependent results</a:t>
            </a:r>
          </a:p>
          <a:p>
            <a:r>
              <a:rPr lang="en-US" sz="3600" dirty="0"/>
              <a:t>			(Using tabular MDP setup as an example)</a:t>
            </a:r>
          </a:p>
        </p:txBody>
      </p:sp>
    </p:spTree>
    <p:extLst>
      <p:ext uri="{BB962C8B-B14F-4D97-AF65-F5344CB8AC3E}">
        <p14:creationId xmlns:p14="http://schemas.microsoft.com/office/powerpoint/2010/main" val="233870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B5D0-5FF8-A34E-A709-742A309F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State-of-the-Art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CD52FAB-9432-4C03-D746-969069772E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8233976"/>
                  </p:ext>
                </p:extLst>
              </p:nvPr>
            </p:nvGraphicFramePr>
            <p:xfrm>
              <a:off x="815282" y="1313979"/>
              <a:ext cx="8616102" cy="38512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6299">
                      <a:extLst>
                        <a:ext uri="{9D8B030D-6E8A-4147-A177-3AD203B41FA5}">
                          <a16:colId xmlns:a16="http://schemas.microsoft.com/office/drawing/2014/main" val="451732045"/>
                        </a:ext>
                      </a:extLst>
                    </a:gridCol>
                    <a:gridCol w="1646569">
                      <a:extLst>
                        <a:ext uri="{9D8B030D-6E8A-4147-A177-3AD203B41FA5}">
                          <a16:colId xmlns:a16="http://schemas.microsoft.com/office/drawing/2014/main" val="1817980495"/>
                        </a:ext>
                      </a:extLst>
                    </a:gridCol>
                    <a:gridCol w="2952469">
                      <a:extLst>
                        <a:ext uri="{9D8B030D-6E8A-4147-A177-3AD203B41FA5}">
                          <a16:colId xmlns:a16="http://schemas.microsoft.com/office/drawing/2014/main" val="47180866"/>
                        </a:ext>
                      </a:extLst>
                    </a:gridCol>
                    <a:gridCol w="1660765">
                      <a:extLst>
                        <a:ext uri="{9D8B030D-6E8A-4147-A177-3AD203B41FA5}">
                          <a16:colId xmlns:a16="http://schemas.microsoft.com/office/drawing/2014/main" val="1990237412"/>
                        </a:ext>
                      </a:extLst>
                    </a:gridCol>
                  </a:tblGrid>
                  <a:tr h="46003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e>
                                    </m:acc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Technique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34636"/>
                      </a:ext>
                    </a:extLst>
                  </a:tr>
                  <a:tr h="1046585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[Xie&amp;Jiang20]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(2)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Minimax Bellman Error Minimization 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90455"/>
                      </a:ext>
                    </a:extLst>
                  </a:tr>
                  <a:tr h="805066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0" u="sng" dirty="0">
                              <a:solidFill>
                                <a:schemeClr val="bg1"/>
                              </a:solidFill>
                            </a:rPr>
                            <a:t>Yin et al.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21]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altLang="zh-CN" i="1" dirty="0">
                            <a:latin typeface="Cambria Math" panose="02040503050406030204" pitchFamily="18" charset="0"/>
                          </a:endParaRPr>
                        </a:p>
                        <a:p>
                          <a:r>
                            <a:rPr lang="en-US" altLang="zh-CN" dirty="0"/>
                            <a:t>(1)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func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Double Variance Reduction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29221"/>
                      </a:ext>
                    </a:extLst>
                  </a:tr>
                  <a:tr h="1288105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0" dirty="0" err="1">
                              <a:solidFill>
                                <a:schemeClr val="bg1"/>
                              </a:solidFill>
                            </a:rPr>
                            <a:t>Xie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et al. 21],</a:t>
                          </a: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sz="1800" b="0" dirty="0" err="1">
                              <a:solidFill>
                                <a:srgbClr val="F7F9F1"/>
                              </a:solidFill>
                            </a:rPr>
                            <a:t>Rashidinejad</a:t>
                          </a:r>
                          <a:r>
                            <a:rPr lang="en-US" sz="1800" b="0" dirty="0">
                              <a:solidFill>
                                <a:srgbClr val="F7F9F1"/>
                              </a:solidFill>
                            </a:rPr>
                            <a:t> et al. 21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]</a:t>
                          </a: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[Shi et al. 22]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(3)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  <a:p>
                          <a:r>
                            <a:rPr lang="en-US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Reference-Advantage Decomposition 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822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CD52FAB-9432-4C03-D746-969069772E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8233976"/>
                  </p:ext>
                </p:extLst>
              </p:nvPr>
            </p:nvGraphicFramePr>
            <p:xfrm>
              <a:off x="815282" y="1313979"/>
              <a:ext cx="8616102" cy="38512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6299">
                      <a:extLst>
                        <a:ext uri="{9D8B030D-6E8A-4147-A177-3AD203B41FA5}">
                          <a16:colId xmlns:a16="http://schemas.microsoft.com/office/drawing/2014/main" val="451732045"/>
                        </a:ext>
                      </a:extLst>
                    </a:gridCol>
                    <a:gridCol w="1646569">
                      <a:extLst>
                        <a:ext uri="{9D8B030D-6E8A-4147-A177-3AD203B41FA5}">
                          <a16:colId xmlns:a16="http://schemas.microsoft.com/office/drawing/2014/main" val="1817980495"/>
                        </a:ext>
                      </a:extLst>
                    </a:gridCol>
                    <a:gridCol w="2952469">
                      <a:extLst>
                        <a:ext uri="{9D8B030D-6E8A-4147-A177-3AD203B41FA5}">
                          <a16:colId xmlns:a16="http://schemas.microsoft.com/office/drawing/2014/main" val="47180866"/>
                        </a:ext>
                      </a:extLst>
                    </a:gridCol>
                    <a:gridCol w="1660765">
                      <a:extLst>
                        <a:ext uri="{9D8B030D-6E8A-4147-A177-3AD203B41FA5}">
                          <a16:colId xmlns:a16="http://schemas.microsoft.com/office/drawing/2014/main" val="1990237412"/>
                        </a:ext>
                      </a:extLst>
                    </a:gridCol>
                  </a:tblGrid>
                  <a:tr h="46003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4961" t="-5556" r="-283721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Technique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3463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[Xie&amp;Jiang20]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4961" t="-40426" r="-283721" b="-1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622" t="-40426" r="-57082" b="-1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Minimax Bellman Error Minimization 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90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0" u="sng" dirty="0">
                              <a:solidFill>
                                <a:schemeClr val="bg1"/>
                              </a:solidFill>
                            </a:rPr>
                            <a:t>Yin et al.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21]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4961" t="-183333" r="-283721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622" t="-183333" r="-57082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Double Variance Reduction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29221"/>
                      </a:ext>
                    </a:extLst>
                  </a:tr>
                  <a:tr h="1288105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0" dirty="0" err="1">
                              <a:solidFill>
                                <a:schemeClr val="bg1"/>
                              </a:solidFill>
                            </a:rPr>
                            <a:t>Xie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et al. 21],</a:t>
                          </a: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sz="1800" b="0" dirty="0" err="1">
                              <a:solidFill>
                                <a:srgbClr val="F7F9F1"/>
                              </a:solidFill>
                            </a:rPr>
                            <a:t>Rashidinejad</a:t>
                          </a:r>
                          <a:r>
                            <a:rPr lang="en-US" sz="1800" b="0" dirty="0">
                              <a:solidFill>
                                <a:srgbClr val="F7F9F1"/>
                              </a:solidFill>
                            </a:rPr>
                            <a:t> et al. 21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]</a:t>
                          </a:r>
                        </a:p>
                        <a:p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[Shi et al. 22]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4961" t="-200000" r="-283721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622" t="-200000" r="-5708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Reference-Advantage Decomposition 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8220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7E5C99-E241-8DF4-64A4-4E3EF877B0C0}"/>
              </a:ext>
            </a:extLst>
          </p:cNvPr>
          <p:cNvSpPr txBox="1"/>
          <p:nvPr/>
        </p:nvSpPr>
        <p:spPr>
          <a:xfrm>
            <a:off x="9670433" y="3335774"/>
            <a:ext cx="186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Minimax optimal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3E68D-0D0B-61D8-5AB2-A01AB975A4F5}"/>
              </a:ext>
            </a:extLst>
          </p:cNvPr>
          <p:cNvSpPr txBox="1"/>
          <p:nvPr/>
        </p:nvSpPr>
        <p:spPr>
          <a:xfrm>
            <a:off x="9670433" y="4423955"/>
            <a:ext cx="186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Minimax optimal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C371-040D-CBB3-88E9-A5D63C5BCD5B}"/>
              </a:ext>
            </a:extLst>
          </p:cNvPr>
          <p:cNvSpPr txBox="1">
            <a:spLocks/>
          </p:cNvSpPr>
          <p:nvPr/>
        </p:nvSpPr>
        <p:spPr>
          <a:xfrm>
            <a:off x="6457950" y="63706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60E869-A5AB-15A9-4573-092673D071CF}"/>
              </a:ext>
            </a:extLst>
          </p:cNvPr>
          <p:cNvSpPr/>
          <p:nvPr/>
        </p:nvSpPr>
        <p:spPr>
          <a:xfrm>
            <a:off x="3435885" y="2994106"/>
            <a:ext cx="1087989" cy="869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50" y="322191"/>
            <a:ext cx="9679540" cy="682224"/>
          </a:xfrm>
        </p:spPr>
        <p:txBody>
          <a:bodyPr/>
          <a:lstStyle/>
          <a:p>
            <a:r>
              <a:rPr lang="en-US" altLang="zh-CN" dirty="0"/>
              <a:t>What is missing?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991538-5A3C-F140-ADCB-E96CF2530599}"/>
              </a:ext>
            </a:extLst>
          </p:cNvPr>
          <p:cNvSpPr txBox="1">
            <a:spLocks/>
          </p:cNvSpPr>
          <p:nvPr/>
        </p:nvSpPr>
        <p:spPr>
          <a:xfrm>
            <a:off x="2141075" y="1524372"/>
            <a:ext cx="7169792" cy="10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30933-5086-BC7B-A3B8-8CEF168A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32" y="2420766"/>
            <a:ext cx="2174511" cy="190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4CD04-BA4F-F074-B30C-66B2CB49B8F9}"/>
              </a:ext>
            </a:extLst>
          </p:cNvPr>
          <p:cNvSpPr txBox="1"/>
          <p:nvPr/>
        </p:nvSpPr>
        <p:spPr>
          <a:xfrm>
            <a:off x="706318" y="2746541"/>
            <a:ext cx="98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H=1000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B57B5F-F4B7-EAA4-8B74-96E0B3C99C7B}"/>
                  </a:ext>
                </a:extLst>
              </p:cNvPr>
              <p:cNvSpPr txBox="1"/>
              <p:nvPr/>
            </p:nvSpPr>
            <p:spPr>
              <a:xfrm>
                <a:off x="1451327" y="4706844"/>
                <a:ext cx="32038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0" dirty="0"/>
                  <a:t>For 0.1-optimal policy needs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/>
                  <a:t> sample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B57B5F-F4B7-EAA4-8B74-96E0B3C9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27" y="4706844"/>
                <a:ext cx="3203800" cy="707886"/>
              </a:xfrm>
              <a:prstGeom prst="rect">
                <a:avLst/>
              </a:prstGeom>
              <a:blipFill>
                <a:blip r:embed="rId4"/>
                <a:stretch>
                  <a:fillRect l="-1976" t="-3509" r="-79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7C621C-7864-051E-89DC-567D3D6B4BC9}"/>
                  </a:ext>
                </a:extLst>
              </p:cNvPr>
              <p:cNvSpPr txBox="1"/>
              <p:nvPr/>
            </p:nvSpPr>
            <p:spPr>
              <a:xfrm>
                <a:off x="1583518" y="1435959"/>
                <a:ext cx="890714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0.1-optimal policy, the minimax bound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7C621C-7864-051E-89DC-567D3D6B4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18" y="1435959"/>
                <a:ext cx="8907144" cy="800219"/>
              </a:xfrm>
              <a:prstGeom prst="rect">
                <a:avLst/>
              </a:prstGeom>
              <a:blipFill>
                <a:blip r:embed="rId5"/>
                <a:stretch>
                  <a:fillRect l="-1422" t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C0B6F2C-065F-943D-65E9-F408A80A78BD}"/>
                  </a:ext>
                </a:extLst>
              </p:cNvPr>
              <p:cNvSpPr txBox="1"/>
              <p:nvPr/>
            </p:nvSpPr>
            <p:spPr>
              <a:xfrm>
                <a:off x="7923943" y="2835504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C0B6F2C-065F-943D-65E9-F408A80A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943" y="2835504"/>
                <a:ext cx="181140" cy="276999"/>
              </a:xfrm>
              <a:prstGeom prst="rect">
                <a:avLst/>
              </a:prstGeom>
              <a:blipFill>
                <a:blip r:embed="rId6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8411ED88-002B-C578-D8F0-14396CF16C26}"/>
              </a:ext>
            </a:extLst>
          </p:cNvPr>
          <p:cNvSpPr/>
          <p:nvPr/>
        </p:nvSpPr>
        <p:spPr>
          <a:xfrm>
            <a:off x="7786467" y="2728247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F722C9-621D-6EE5-CD22-03736B518BFB}"/>
                  </a:ext>
                </a:extLst>
              </p:cNvPr>
              <p:cNvSpPr txBox="1"/>
              <p:nvPr/>
            </p:nvSpPr>
            <p:spPr>
              <a:xfrm>
                <a:off x="9235181" y="2817793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F722C9-621D-6EE5-CD22-03736B51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181" y="2817793"/>
                <a:ext cx="232413" cy="276999"/>
              </a:xfrm>
              <a:prstGeom prst="rect">
                <a:avLst/>
              </a:prstGeom>
              <a:blipFill>
                <a:blip r:embed="rId7"/>
                <a:stretch>
                  <a:fillRect l="-10526" r="-1052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1B362528-FD21-81CB-A560-03C4D189B4CE}"/>
              </a:ext>
            </a:extLst>
          </p:cNvPr>
          <p:cNvSpPr/>
          <p:nvPr/>
        </p:nvSpPr>
        <p:spPr>
          <a:xfrm>
            <a:off x="9123342" y="2728247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7A458-0239-182D-2D0C-C67217D22F3E}"/>
                  </a:ext>
                </a:extLst>
              </p:cNvPr>
              <p:cNvSpPr txBox="1"/>
              <p:nvPr/>
            </p:nvSpPr>
            <p:spPr>
              <a:xfrm>
                <a:off x="8618243" y="3839622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7A458-0239-182D-2D0C-C67217D2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243" y="3839622"/>
                <a:ext cx="232413" cy="276999"/>
              </a:xfrm>
              <a:prstGeom prst="rect">
                <a:avLst/>
              </a:prstGeom>
              <a:blipFill>
                <a:blip r:embed="rId8"/>
                <a:stretch>
                  <a:fillRect l="-10526" r="-1052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5B0B4BE5-447C-B168-95A4-E2099FEBA3FB}"/>
              </a:ext>
            </a:extLst>
          </p:cNvPr>
          <p:cNvSpPr/>
          <p:nvPr/>
        </p:nvSpPr>
        <p:spPr>
          <a:xfrm>
            <a:off x="8506404" y="3750076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5FFF03-D353-69B9-4035-A3EA79BB820C}"/>
              </a:ext>
            </a:extLst>
          </p:cNvPr>
          <p:cNvCxnSpPr>
            <a:stCxn id="49" idx="1"/>
            <a:endCxn id="45" idx="5"/>
          </p:cNvCxnSpPr>
          <p:nvPr/>
        </p:nvCxnSpPr>
        <p:spPr>
          <a:xfrm flipH="1" flipV="1">
            <a:off x="8175766" y="3117546"/>
            <a:ext cx="397431" cy="69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1617B5-6E66-BCAE-169D-7EB0EF44688D}"/>
              </a:ext>
            </a:extLst>
          </p:cNvPr>
          <p:cNvCxnSpPr>
            <a:cxnSpLocks/>
            <a:stCxn id="49" idx="7"/>
            <a:endCxn id="47" idx="4"/>
          </p:cNvCxnSpPr>
          <p:nvPr/>
        </p:nvCxnSpPr>
        <p:spPr>
          <a:xfrm flipV="1">
            <a:off x="8895703" y="3184339"/>
            <a:ext cx="455685" cy="63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AFBB20-680D-5F7F-D16E-8A1B67BA4167}"/>
              </a:ext>
            </a:extLst>
          </p:cNvPr>
          <p:cNvSpPr txBox="1"/>
          <p:nvPr/>
        </p:nvSpPr>
        <p:spPr>
          <a:xfrm>
            <a:off x="7684331" y="3467207"/>
            <a:ext cx="45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82C207-4072-F0FA-F9AF-137AD48EEE1A}"/>
              </a:ext>
            </a:extLst>
          </p:cNvPr>
          <p:cNvSpPr txBox="1"/>
          <p:nvPr/>
        </p:nvSpPr>
        <p:spPr>
          <a:xfrm>
            <a:off x="9218208" y="3427736"/>
            <a:ext cx="4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EA3B153A-0490-EE6C-138B-97C0EE0ECA7C}"/>
              </a:ext>
            </a:extLst>
          </p:cNvPr>
          <p:cNvCxnSpPr>
            <a:stCxn id="45" idx="3"/>
            <a:endCxn id="45" idx="1"/>
          </p:cNvCxnSpPr>
          <p:nvPr/>
        </p:nvCxnSpPr>
        <p:spPr>
          <a:xfrm rot="5400000" flipH="1">
            <a:off x="7692007" y="2956293"/>
            <a:ext cx="322506" cy="12700"/>
          </a:xfrm>
          <a:prstGeom prst="curvedConnector5">
            <a:avLst>
              <a:gd name="adj1" fmla="val -70882"/>
              <a:gd name="adj2" fmla="val 4865346"/>
              <a:gd name="adj3" fmla="val 1708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BCD816B2-9A88-5F20-4650-6F8AAA9860AF}"/>
              </a:ext>
            </a:extLst>
          </p:cNvPr>
          <p:cNvCxnSpPr>
            <a:cxnSpLocks/>
          </p:cNvCxnSpPr>
          <p:nvPr/>
        </p:nvCxnSpPr>
        <p:spPr>
          <a:xfrm rot="5400000" flipH="1">
            <a:off x="9206301" y="2892986"/>
            <a:ext cx="443294" cy="79291"/>
          </a:xfrm>
          <a:prstGeom prst="curvedConnector5">
            <a:avLst>
              <a:gd name="adj1" fmla="val -51568"/>
              <a:gd name="adj2" fmla="val -600806"/>
              <a:gd name="adj3" fmla="val 1089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BB82D0-7237-EC66-E4DF-2905AB8940B3}"/>
              </a:ext>
            </a:extLst>
          </p:cNvPr>
          <p:cNvSpPr txBox="1"/>
          <p:nvPr/>
        </p:nvSpPr>
        <p:spPr>
          <a:xfrm>
            <a:off x="6709476" y="2732576"/>
            <a:ext cx="4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EA0322-C55B-05F8-2BE0-EAC5C057F336}"/>
              </a:ext>
            </a:extLst>
          </p:cNvPr>
          <p:cNvSpPr txBox="1"/>
          <p:nvPr/>
        </p:nvSpPr>
        <p:spPr>
          <a:xfrm>
            <a:off x="9997337" y="2773948"/>
            <a:ext cx="92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+0.999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65F7CC-72CF-788E-DF68-FF55610B7C29}"/>
              </a:ext>
            </a:extLst>
          </p:cNvPr>
          <p:cNvSpPr txBox="1"/>
          <p:nvPr/>
        </p:nvSpPr>
        <p:spPr>
          <a:xfrm>
            <a:off x="5554221" y="2923841"/>
            <a:ext cx="108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H=1000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5BEC68-D52A-1F72-B1F9-026D4889C8E8}"/>
              </a:ext>
            </a:extLst>
          </p:cNvPr>
          <p:cNvSpPr txBox="1"/>
          <p:nvPr/>
        </p:nvSpPr>
        <p:spPr>
          <a:xfrm>
            <a:off x="7684943" y="4637796"/>
            <a:ext cx="2881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/>
              <a:t>For 0.1-optimal policy only needs 2 </a:t>
            </a:r>
            <a:r>
              <a:rPr lang="en-US" sz="2000" dirty="0"/>
              <a:t>sample!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E966BC-1995-6149-2280-B14A5767AD6E}"/>
              </a:ext>
            </a:extLst>
          </p:cNvPr>
          <p:cNvSpPr txBox="1"/>
          <p:nvPr/>
        </p:nvSpPr>
        <p:spPr>
          <a:xfrm>
            <a:off x="1751461" y="5717098"/>
            <a:ext cx="868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minimax bound’s prediction is much larger than what is needed!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7D876E-67DC-109D-1D3D-A6B87D669BA4}"/>
                  </a:ext>
                </a:extLst>
              </p:cNvPr>
              <p:cNvSpPr txBox="1"/>
              <p:nvPr/>
            </p:nvSpPr>
            <p:spPr>
              <a:xfrm>
                <a:off x="706318" y="3441570"/>
                <a:ext cx="988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7D876E-67DC-109D-1D3D-A6B87D66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8" y="3441570"/>
                <a:ext cx="98814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4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4DCB-1812-44D2-76ED-9D2A9930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E38220-7EA0-5F22-D12F-088A6FC07F55}"/>
              </a:ext>
            </a:extLst>
          </p:cNvPr>
          <p:cNvSpPr txBox="1">
            <a:spLocks/>
          </p:cNvSpPr>
          <p:nvPr/>
        </p:nvSpPr>
        <p:spPr>
          <a:xfrm>
            <a:off x="2357602" y="532575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learns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432FF"/>
                </a:solidFill>
              </a:rPr>
              <a:t>interactively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feedbacks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77002E-BDEC-EB23-5934-E2415C365961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 descr="A diagram of a maze&#10;&#10;Description automatically generated">
            <a:extLst>
              <a:ext uri="{FF2B5EF4-FFF2-40B4-BE49-F238E27FC236}">
                <a16:creationId xmlns:a16="http://schemas.microsoft.com/office/drawing/2014/main" id="{FDD1B955-9112-6009-481D-AB924224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1371248"/>
            <a:ext cx="4855411" cy="3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1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4" y="217729"/>
            <a:ext cx="9679540" cy="682224"/>
          </a:xfrm>
        </p:spPr>
        <p:txBody>
          <a:bodyPr/>
          <a:lstStyle/>
          <a:p>
            <a:r>
              <a:rPr lang="en-US" altLang="zh-CN" dirty="0"/>
              <a:t>What is missing?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991538-5A3C-F140-ADCB-E96CF2530599}"/>
              </a:ext>
            </a:extLst>
          </p:cNvPr>
          <p:cNvSpPr txBox="1">
            <a:spLocks/>
          </p:cNvSpPr>
          <p:nvPr/>
        </p:nvSpPr>
        <p:spPr>
          <a:xfrm>
            <a:off x="2141075" y="1524372"/>
            <a:ext cx="7169792" cy="10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CAEC1F-BCB2-DA32-D755-761AFFB4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14" y="1277020"/>
            <a:ext cx="8203303" cy="2441239"/>
          </a:xfrm>
        </p:spPr>
        <p:txBody>
          <a:bodyPr>
            <a:normAutofit/>
          </a:bodyPr>
          <a:lstStyle/>
          <a:p>
            <a:r>
              <a:rPr lang="en-US" sz="2400" b="1" dirty="0"/>
              <a:t>The performances of many problems are far better than what those bounds would suggest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r>
              <a:rPr lang="en-US" altLang="zh-CN" sz="2400" b="1" dirty="0"/>
              <a:t>Separate analysis for different assumptions:</a:t>
            </a:r>
          </a:p>
          <a:p>
            <a:pPr lvl="1"/>
            <a:r>
              <a:rPr lang="en-US" altLang="zh-CN" sz="2000" dirty="0"/>
              <a:t>Variance-reduction, Reference-Advantage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0E558-4F37-5083-791C-7CAEEE80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750" y="398271"/>
            <a:ext cx="2174511" cy="190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7E1E5-D722-0DA2-29B2-011AC94CE584}"/>
              </a:ext>
            </a:extLst>
          </p:cNvPr>
          <p:cNvSpPr txBox="1"/>
          <p:nvPr/>
        </p:nvSpPr>
        <p:spPr>
          <a:xfrm>
            <a:off x="8575484" y="1944158"/>
            <a:ext cx="98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H=1000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1E95D-83EE-3FF8-9C90-0BFB6CDDB7C2}"/>
                  </a:ext>
                </a:extLst>
              </p:cNvPr>
              <p:cNvSpPr txBox="1"/>
              <p:nvPr/>
            </p:nvSpPr>
            <p:spPr>
              <a:xfrm>
                <a:off x="9256914" y="3779815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1E95D-83EE-3FF8-9C90-0BFB6CDD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914" y="3779815"/>
                <a:ext cx="181140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FF2447B-DF73-2AC9-24B7-83C8BA460F82}"/>
              </a:ext>
            </a:extLst>
          </p:cNvPr>
          <p:cNvSpPr/>
          <p:nvPr/>
        </p:nvSpPr>
        <p:spPr>
          <a:xfrm>
            <a:off x="9119438" y="3672558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E54E7-B64E-5F8E-9545-B59ED0BA8244}"/>
                  </a:ext>
                </a:extLst>
              </p:cNvPr>
              <p:cNvSpPr txBox="1"/>
              <p:nvPr/>
            </p:nvSpPr>
            <p:spPr>
              <a:xfrm>
                <a:off x="10568152" y="3762104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E54E7-B64E-5F8E-9545-B59ED0BA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152" y="3762104"/>
                <a:ext cx="232413" cy="276999"/>
              </a:xfrm>
              <a:prstGeom prst="rect">
                <a:avLst/>
              </a:prstGeom>
              <a:blipFill>
                <a:blip r:embed="rId6"/>
                <a:stretch>
                  <a:fillRect l="-15789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9A9DE95-8BEC-B01F-6B83-0195B14398CB}"/>
              </a:ext>
            </a:extLst>
          </p:cNvPr>
          <p:cNvSpPr/>
          <p:nvPr/>
        </p:nvSpPr>
        <p:spPr>
          <a:xfrm>
            <a:off x="10456313" y="3672558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A0D66-CCC4-FBCD-0847-85EDAE67CFFE}"/>
                  </a:ext>
                </a:extLst>
              </p:cNvPr>
              <p:cNvSpPr txBox="1"/>
              <p:nvPr/>
            </p:nvSpPr>
            <p:spPr>
              <a:xfrm>
                <a:off x="9951214" y="4783933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A0D66-CCC4-FBCD-0847-85EDAE67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214" y="4783933"/>
                <a:ext cx="232413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7E22D91-D8E7-E9BE-F810-40736831B2DF}"/>
              </a:ext>
            </a:extLst>
          </p:cNvPr>
          <p:cNvSpPr/>
          <p:nvPr/>
        </p:nvSpPr>
        <p:spPr>
          <a:xfrm>
            <a:off x="9839375" y="4694387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A11BE2-B889-9EEF-CAE5-FD24529CF233}"/>
              </a:ext>
            </a:extLst>
          </p:cNvPr>
          <p:cNvCxnSpPr>
            <a:stCxn id="13" idx="1"/>
            <a:endCxn id="9" idx="5"/>
          </p:cNvCxnSpPr>
          <p:nvPr/>
        </p:nvCxnSpPr>
        <p:spPr>
          <a:xfrm flipH="1" flipV="1">
            <a:off x="9508737" y="4061857"/>
            <a:ext cx="397431" cy="69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035EE1-B9A5-F80A-7EE7-DC47A62BA788}"/>
              </a:ext>
            </a:extLst>
          </p:cNvPr>
          <p:cNvCxnSpPr>
            <a:cxnSpLocks/>
            <a:stCxn id="13" idx="7"/>
            <a:endCxn id="11" idx="4"/>
          </p:cNvCxnSpPr>
          <p:nvPr/>
        </p:nvCxnSpPr>
        <p:spPr>
          <a:xfrm flipV="1">
            <a:off x="10228674" y="4128650"/>
            <a:ext cx="455685" cy="63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E8283-866B-8B9D-10CF-57107BB43676}"/>
              </a:ext>
            </a:extLst>
          </p:cNvPr>
          <p:cNvSpPr txBox="1"/>
          <p:nvPr/>
        </p:nvSpPr>
        <p:spPr>
          <a:xfrm>
            <a:off x="9017302" y="4411518"/>
            <a:ext cx="45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A13266-F503-A66B-83C6-60339BA2E246}"/>
              </a:ext>
            </a:extLst>
          </p:cNvPr>
          <p:cNvSpPr txBox="1"/>
          <p:nvPr/>
        </p:nvSpPr>
        <p:spPr>
          <a:xfrm>
            <a:off x="10551179" y="4372047"/>
            <a:ext cx="4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20D214F-25CD-98D0-8E9B-7F1DDEDA6514}"/>
              </a:ext>
            </a:extLst>
          </p:cNvPr>
          <p:cNvCxnSpPr>
            <a:stCxn id="9" idx="3"/>
            <a:endCxn id="9" idx="1"/>
          </p:cNvCxnSpPr>
          <p:nvPr/>
        </p:nvCxnSpPr>
        <p:spPr>
          <a:xfrm rot="5400000" flipH="1">
            <a:off x="9024978" y="3900604"/>
            <a:ext cx="322506" cy="12700"/>
          </a:xfrm>
          <a:prstGeom prst="curvedConnector5">
            <a:avLst>
              <a:gd name="adj1" fmla="val -70882"/>
              <a:gd name="adj2" fmla="val 4865346"/>
              <a:gd name="adj3" fmla="val 1708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B636979-4FA4-0850-9283-DA1BA8B6970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39272" y="3837297"/>
            <a:ext cx="443294" cy="79291"/>
          </a:xfrm>
          <a:prstGeom prst="curvedConnector5">
            <a:avLst>
              <a:gd name="adj1" fmla="val -51568"/>
              <a:gd name="adj2" fmla="val -600806"/>
              <a:gd name="adj3" fmla="val 1089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2A2540-2A3B-32BC-7BDF-465C5C8E0BDD}"/>
              </a:ext>
            </a:extLst>
          </p:cNvPr>
          <p:cNvSpPr txBox="1"/>
          <p:nvPr/>
        </p:nvSpPr>
        <p:spPr>
          <a:xfrm>
            <a:off x="8042447" y="3676887"/>
            <a:ext cx="4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10F72-FC6B-A645-3AC2-9C57B0CB7D00}"/>
              </a:ext>
            </a:extLst>
          </p:cNvPr>
          <p:cNvSpPr txBox="1"/>
          <p:nvPr/>
        </p:nvSpPr>
        <p:spPr>
          <a:xfrm>
            <a:off x="11330308" y="3718259"/>
            <a:ext cx="92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+0.999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F32DD-7565-BAD7-B7F1-3EAC6579C809}"/>
              </a:ext>
            </a:extLst>
          </p:cNvPr>
          <p:cNvSpPr txBox="1"/>
          <p:nvPr/>
        </p:nvSpPr>
        <p:spPr>
          <a:xfrm>
            <a:off x="8263926" y="4890744"/>
            <a:ext cx="108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H=1000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198622-D57F-6E1B-8441-F07498C917C1}"/>
                  </a:ext>
                </a:extLst>
              </p:cNvPr>
              <p:cNvSpPr txBox="1"/>
              <p:nvPr/>
            </p:nvSpPr>
            <p:spPr>
              <a:xfrm>
                <a:off x="9069555" y="2461789"/>
                <a:ext cx="32038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0" dirty="0"/>
                  <a:t>For 0.1-optimal policy needs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/>
                  <a:t> sample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198622-D57F-6E1B-8441-F07498C91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55" y="2461789"/>
                <a:ext cx="3203800" cy="707886"/>
              </a:xfrm>
              <a:prstGeom prst="rect">
                <a:avLst/>
              </a:prstGeom>
              <a:blipFill>
                <a:blip r:embed="rId8"/>
                <a:stretch>
                  <a:fillRect l="-2372" t="-3509" r="-79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BC3088C-02F1-4680-A07D-BB4B5D76AEE0}"/>
              </a:ext>
            </a:extLst>
          </p:cNvPr>
          <p:cNvSpPr txBox="1"/>
          <p:nvPr/>
        </p:nvSpPr>
        <p:spPr>
          <a:xfrm>
            <a:off x="8808029" y="5421260"/>
            <a:ext cx="2881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/>
              <a:t>For 0.1-optimal policy only needs 2 </a:t>
            </a:r>
            <a:r>
              <a:rPr lang="en-US" sz="2000" dirty="0"/>
              <a:t>sample!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CD4C-E2F9-447A-D132-BC906D2DE0E0}"/>
              </a:ext>
            </a:extLst>
          </p:cNvPr>
          <p:cNvSpPr txBox="1"/>
          <p:nvPr/>
        </p:nvSpPr>
        <p:spPr>
          <a:xfrm>
            <a:off x="1712640" y="4276102"/>
            <a:ext cx="5203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Can we achieve one single result that explicitly describe the sample complexity for individual instances and also imply the existing optimal results?</a:t>
            </a:r>
          </a:p>
        </p:txBody>
      </p:sp>
    </p:spTree>
    <p:extLst>
      <p:ext uri="{BB962C8B-B14F-4D97-AF65-F5344CB8AC3E}">
        <p14:creationId xmlns:p14="http://schemas.microsoft.com/office/powerpoint/2010/main" val="29079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63401"/>
            <a:ext cx="10947938" cy="61764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a typeface="Brush Script MT" panose="03060802040406070304" pitchFamily="66" charset="-122"/>
                <a:cs typeface="Aharoni" panose="02010803020104030203" pitchFamily="2" charset="-79"/>
              </a:rPr>
              <a:t>Our Tabular Results </a:t>
            </a:r>
            <a:r>
              <a:rPr lang="en-US" sz="2400" dirty="0">
                <a:solidFill>
                  <a:srgbClr val="0432FF"/>
                </a:solidFill>
                <a:ea typeface="Brush Script MT" panose="03060802040406070304" pitchFamily="66" charset="-122"/>
                <a:cs typeface="Aharoni" panose="02010803020104030203" pitchFamily="2" charset="-79"/>
              </a:rPr>
              <a:t>[</a:t>
            </a:r>
            <a:r>
              <a:rPr lang="en-US" altLang="zh-CN" sz="2400" dirty="0">
                <a:solidFill>
                  <a:srgbClr val="0432FF"/>
                </a:solidFill>
              </a:rPr>
              <a:t>YW21]</a:t>
            </a:r>
            <a:br>
              <a:rPr lang="en-US" sz="2400" dirty="0">
                <a:solidFill>
                  <a:srgbClr val="0432FF"/>
                </a:solidFill>
              </a:rPr>
            </a:br>
            <a:endParaRPr lang="en-US" sz="24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96BD8-87EA-9896-4F91-2F29CEBF2147}"/>
              </a:ext>
            </a:extLst>
          </p:cNvPr>
          <p:cNvSpPr txBox="1"/>
          <p:nvPr/>
        </p:nvSpPr>
        <p:spPr>
          <a:xfrm>
            <a:off x="133424" y="6078265"/>
            <a:ext cx="8616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[YW21,NeurIPS] </a:t>
            </a:r>
            <a:r>
              <a:rPr lang="en-US" sz="1400" b="0" dirty="0">
                <a:effectLst/>
              </a:rPr>
              <a:t>Towards Instance-Optimal Offline Reinforcement Learning with Pessimism</a:t>
            </a:r>
          </a:p>
          <a:p>
            <a:r>
              <a:rPr lang="en-US" sz="1400" b="0" dirty="0">
                <a:effectLst/>
              </a:rPr>
              <a:t> 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/>
              <p:nvPr/>
            </p:nvSpPr>
            <p:spPr>
              <a:xfrm>
                <a:off x="1705445" y="2102818"/>
                <a:ext cx="8152617" cy="96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Var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45" y="2102818"/>
                <a:ext cx="8152617" cy="962443"/>
              </a:xfrm>
              <a:prstGeom prst="rect">
                <a:avLst/>
              </a:prstGeom>
              <a:blipFill>
                <a:blip r:embed="rId3"/>
                <a:stretch>
                  <a:fillRect t="-96104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5D6363-B080-3A50-9C6D-74AD24A0504B}"/>
                  </a:ext>
                </a:extLst>
              </p:cNvPr>
              <p:cNvSpPr txBox="1"/>
              <p:nvPr/>
            </p:nvSpPr>
            <p:spPr>
              <a:xfrm>
                <a:off x="376974" y="1009668"/>
                <a:ext cx="1181502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Main Theorem</a:t>
                </a:r>
                <a:r>
                  <a:rPr lang="en-US" sz="2800" dirty="0"/>
                  <a:t>: with probability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, our algorithm 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episodes of offline data that outputs a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5D6363-B080-3A50-9C6D-74AD24A05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74" y="1009668"/>
                <a:ext cx="11815026" cy="954107"/>
              </a:xfrm>
              <a:prstGeom prst="rect">
                <a:avLst/>
              </a:prstGeom>
              <a:blipFill>
                <a:blip r:embed="rId4"/>
                <a:stretch>
                  <a:fillRect l="-1073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20ED09-E8FB-0442-ACA6-8BE50D978421}"/>
              </a:ext>
            </a:extLst>
          </p:cNvPr>
          <p:cNvSpPr txBox="1"/>
          <p:nvPr/>
        </p:nvSpPr>
        <p:spPr>
          <a:xfrm>
            <a:off x="1582701" y="3448050"/>
            <a:ext cx="8398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Main Message</a:t>
            </a:r>
            <a:r>
              <a:rPr lang="en-US" sz="2800" dirty="0">
                <a:solidFill>
                  <a:srgbClr val="C00000"/>
                </a:solidFill>
              </a:rPr>
              <a:t>: the learning hardness is a mixed effect of distribution mismatch and environmental variations!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4C801C-1D3A-4B1A-1BC1-BDF4AD81C535}"/>
              </a:ext>
            </a:extLst>
          </p:cNvPr>
          <p:cNvSpPr/>
          <p:nvPr/>
        </p:nvSpPr>
        <p:spPr>
          <a:xfrm>
            <a:off x="4094735" y="2398041"/>
            <a:ext cx="1394194" cy="42930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9BEC97-3FA4-157E-C62E-D02AC23FDA50}"/>
              </a:ext>
            </a:extLst>
          </p:cNvPr>
          <p:cNvSpPr/>
          <p:nvPr/>
        </p:nvSpPr>
        <p:spPr>
          <a:xfrm>
            <a:off x="5819852" y="2612695"/>
            <a:ext cx="1570730" cy="42930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AD7EE8-0D43-58EE-5185-728BDFCFCBB8}"/>
              </a:ext>
            </a:extLst>
          </p:cNvPr>
          <p:cNvCxnSpPr>
            <a:cxnSpLocks/>
          </p:cNvCxnSpPr>
          <p:nvPr/>
        </p:nvCxnSpPr>
        <p:spPr>
          <a:xfrm flipV="1">
            <a:off x="3624020" y="3065261"/>
            <a:ext cx="2660467" cy="82093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6C7B06-BD6A-0A41-803A-F69E83F677C9}"/>
              </a:ext>
            </a:extLst>
          </p:cNvPr>
          <p:cNvSpPr/>
          <p:nvPr/>
        </p:nvSpPr>
        <p:spPr>
          <a:xfrm>
            <a:off x="2023820" y="3886200"/>
            <a:ext cx="3253030" cy="515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51DA4-5EF3-554A-6E51-8AAE69E93B49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3624020" y="2827348"/>
            <a:ext cx="1167812" cy="10588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0C83461-FF88-C573-AE99-8EDDB279A023}"/>
              </a:ext>
            </a:extLst>
          </p:cNvPr>
          <p:cNvSpPr/>
          <p:nvPr/>
        </p:nvSpPr>
        <p:spPr>
          <a:xfrm>
            <a:off x="5908314" y="3925103"/>
            <a:ext cx="3635735" cy="515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90E3B5-CD73-1F88-1617-AE95CE27B191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390582" y="2567725"/>
            <a:ext cx="335600" cy="13573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3D3C001-D18D-3B4F-5F68-44D81A7361C6}"/>
              </a:ext>
            </a:extLst>
          </p:cNvPr>
          <p:cNvSpPr/>
          <p:nvPr/>
        </p:nvSpPr>
        <p:spPr>
          <a:xfrm>
            <a:off x="5488929" y="2155737"/>
            <a:ext cx="2389290" cy="47098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6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30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63401"/>
            <a:ext cx="10947938" cy="61764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a typeface="Brush Script MT" panose="03060802040406070304" pitchFamily="66" charset="-122"/>
                <a:cs typeface="Aharoni" panose="02010803020104030203" pitchFamily="2" charset="-79"/>
              </a:rPr>
              <a:t>Comparing with previous results</a:t>
            </a:r>
            <a:endParaRPr lang="en-US" sz="24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34CB7-A7D3-6378-A48E-992DC42FE104}"/>
              </a:ext>
            </a:extLst>
          </p:cNvPr>
          <p:cNvSpPr txBox="1"/>
          <p:nvPr/>
        </p:nvSpPr>
        <p:spPr>
          <a:xfrm>
            <a:off x="2423737" y="4413950"/>
            <a:ext cx="126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u="sng" dirty="0"/>
              <a:t>Y</a:t>
            </a:r>
            <a:r>
              <a:rPr lang="en-US" sz="1200" dirty="0"/>
              <a:t>BW21,NeurIPS]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16DD7-9E68-3377-863F-681B49E145FB}"/>
              </a:ext>
            </a:extLst>
          </p:cNvPr>
          <p:cNvSpPr txBox="1"/>
          <p:nvPr/>
        </p:nvSpPr>
        <p:spPr>
          <a:xfrm>
            <a:off x="4658396" y="4481301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[RZMJR21,NeurIPS]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765D1-369C-8757-8E73-D33473AC09CB}"/>
              </a:ext>
            </a:extLst>
          </p:cNvPr>
          <p:cNvSpPr txBox="1"/>
          <p:nvPr/>
        </p:nvSpPr>
        <p:spPr>
          <a:xfrm>
            <a:off x="7701778" y="445312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[ZB19,ICML]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96BD8-87EA-9896-4F91-2F29CEBF2147}"/>
              </a:ext>
            </a:extLst>
          </p:cNvPr>
          <p:cNvSpPr txBox="1"/>
          <p:nvPr/>
        </p:nvSpPr>
        <p:spPr>
          <a:xfrm>
            <a:off x="144031" y="5586998"/>
            <a:ext cx="8616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[YW21,NeurIPS] </a:t>
            </a:r>
            <a:r>
              <a:rPr lang="en-US" sz="1400" b="0" dirty="0">
                <a:effectLst/>
              </a:rPr>
              <a:t>Towards Instance-Optimal Offline Reinforcement Learning with Pessimism</a:t>
            </a:r>
          </a:p>
          <a:p>
            <a:r>
              <a:rPr lang="en-US" sz="1400" dirty="0"/>
              <a:t>[YBW21,NeurIPS] Near-Optimal Offline Reinforcement Learning via Double Variance Reduction </a:t>
            </a:r>
            <a:endParaRPr lang="en-US" sz="1400" b="0" dirty="0">
              <a:effectLst/>
            </a:endParaRPr>
          </a:p>
          <a:p>
            <a:r>
              <a:rPr lang="en-US" sz="1400" dirty="0"/>
              <a:t>[ZB19,ICML] Tighter Problem-Dependent Regret Bounds in Reinforcement Learning without Domain Knowledge using Value Function Bounds </a:t>
            </a:r>
          </a:p>
          <a:p>
            <a:r>
              <a:rPr lang="en-US" sz="1400" b="0" dirty="0">
                <a:effectLst/>
              </a:rPr>
              <a:t> 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/>
              <p:nvPr/>
            </p:nvSpPr>
            <p:spPr>
              <a:xfrm>
                <a:off x="1669351" y="1460182"/>
                <a:ext cx="8152617" cy="96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Var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51" y="1460182"/>
                <a:ext cx="8152617" cy="962443"/>
              </a:xfrm>
              <a:prstGeom prst="rect">
                <a:avLst/>
              </a:prstGeom>
              <a:blipFill>
                <a:blip r:embed="rId3"/>
                <a:stretch>
                  <a:fillRect t="-98684" b="-15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823E5A-9C47-FEBD-8C5B-64A5B887549A}"/>
                  </a:ext>
                </a:extLst>
              </p:cNvPr>
              <p:cNvSpPr txBox="1"/>
              <p:nvPr/>
            </p:nvSpPr>
            <p:spPr>
              <a:xfrm>
                <a:off x="2372158" y="3423138"/>
                <a:ext cx="1368057" cy="885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solidFill>
                                <a:srgbClr val="03960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rgbClr val="03960D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1600" b="1" i="1" smtClean="0">
                              <a:solidFill>
                                <a:srgbClr val="03960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srgbClr val="03960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b="1" i="1" smtClean="0">
                                      <a:solidFill>
                                        <a:srgbClr val="0396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1" i="1" smtClean="0">
                                      <a:solidFill>
                                        <a:srgbClr val="0396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0396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1600" b="1" i="1" smtClean="0">
                                          <a:solidFill>
                                            <a:srgbClr val="03960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823E5A-9C47-FEBD-8C5B-64A5B8875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58" y="3423138"/>
                <a:ext cx="1368057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Bent Arrow 27">
            <a:extLst>
              <a:ext uri="{FF2B5EF4-FFF2-40B4-BE49-F238E27FC236}">
                <a16:creationId xmlns:a16="http://schemas.microsoft.com/office/drawing/2014/main" id="{BB54403A-6625-2FDE-F98A-173F9E3B1154}"/>
              </a:ext>
            </a:extLst>
          </p:cNvPr>
          <p:cNvSpPr/>
          <p:nvPr/>
        </p:nvSpPr>
        <p:spPr>
          <a:xfrm rot="10800000">
            <a:off x="3740215" y="2519369"/>
            <a:ext cx="665166" cy="824501"/>
          </a:xfrm>
          <a:prstGeom prst="bentArrow">
            <a:avLst/>
          </a:prstGeom>
          <a:noFill/>
          <a:ln cap="rnd" cmpd="sng">
            <a:solidFill>
              <a:schemeClr val="dk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7387"/>
                      <a:gd name="connsiteY0" fmla="*/ 1885950 h 1885950"/>
                      <a:gd name="connsiteX1" fmla="*/ 0 w 1957387"/>
                      <a:gd name="connsiteY1" fmla="*/ 1465147 h 1885950"/>
                      <a:gd name="connsiteX2" fmla="*/ 0 w 1957387"/>
                      <a:gd name="connsiteY2" fmla="*/ 1060847 h 1885950"/>
                      <a:gd name="connsiteX3" fmla="*/ 825103 w 1957387"/>
                      <a:gd name="connsiteY3" fmla="*/ 235744 h 1885950"/>
                      <a:gd name="connsiteX4" fmla="*/ 1485900 w 1957387"/>
                      <a:gd name="connsiteY4" fmla="*/ 235744 h 1885950"/>
                      <a:gd name="connsiteX5" fmla="*/ 1485900 w 1957387"/>
                      <a:gd name="connsiteY5" fmla="*/ 0 h 1885950"/>
                      <a:gd name="connsiteX6" fmla="*/ 1957387 w 1957387"/>
                      <a:gd name="connsiteY6" fmla="*/ 471488 h 1885950"/>
                      <a:gd name="connsiteX7" fmla="*/ 1485900 w 1957387"/>
                      <a:gd name="connsiteY7" fmla="*/ 942975 h 1885950"/>
                      <a:gd name="connsiteX8" fmla="*/ 1485900 w 1957387"/>
                      <a:gd name="connsiteY8" fmla="*/ 707231 h 1885950"/>
                      <a:gd name="connsiteX9" fmla="*/ 825103 w 1957387"/>
                      <a:gd name="connsiteY9" fmla="*/ 707231 h 1885950"/>
                      <a:gd name="connsiteX10" fmla="*/ 471487 w 1957387"/>
                      <a:gd name="connsiteY10" fmla="*/ 1060847 h 1885950"/>
                      <a:gd name="connsiteX11" fmla="*/ 471488 w 1957387"/>
                      <a:gd name="connsiteY11" fmla="*/ 1885950 h 1885950"/>
                      <a:gd name="connsiteX12" fmla="*/ 0 w 1957387"/>
                      <a:gd name="connsiteY12" fmla="*/ 1885950 h 1885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57387" h="1885950" fill="none" extrusionOk="0">
                        <a:moveTo>
                          <a:pt x="0" y="1885950"/>
                        </a:moveTo>
                        <a:cubicBezTo>
                          <a:pt x="-15914" y="1705115"/>
                          <a:pt x="5307" y="1619657"/>
                          <a:pt x="0" y="1465147"/>
                        </a:cubicBezTo>
                        <a:cubicBezTo>
                          <a:pt x="-5307" y="1310637"/>
                          <a:pt x="12908" y="1213434"/>
                          <a:pt x="0" y="1060847"/>
                        </a:cubicBezTo>
                        <a:cubicBezTo>
                          <a:pt x="-87419" y="608754"/>
                          <a:pt x="391406" y="196095"/>
                          <a:pt x="825103" y="235744"/>
                        </a:cubicBezTo>
                        <a:cubicBezTo>
                          <a:pt x="1019498" y="267860"/>
                          <a:pt x="1225135" y="263013"/>
                          <a:pt x="1485900" y="235744"/>
                        </a:cubicBezTo>
                        <a:cubicBezTo>
                          <a:pt x="1495568" y="122052"/>
                          <a:pt x="1476107" y="88334"/>
                          <a:pt x="1485900" y="0"/>
                        </a:cubicBezTo>
                        <a:cubicBezTo>
                          <a:pt x="1594462" y="113620"/>
                          <a:pt x="1791354" y="320234"/>
                          <a:pt x="1957387" y="471488"/>
                        </a:cubicBezTo>
                        <a:cubicBezTo>
                          <a:pt x="1825336" y="635429"/>
                          <a:pt x="1622603" y="769813"/>
                          <a:pt x="1485900" y="942975"/>
                        </a:cubicBezTo>
                        <a:cubicBezTo>
                          <a:pt x="1482663" y="889756"/>
                          <a:pt x="1489530" y="754644"/>
                          <a:pt x="1485900" y="707231"/>
                        </a:cubicBezTo>
                        <a:cubicBezTo>
                          <a:pt x="1304627" y="739801"/>
                          <a:pt x="957459" y="738523"/>
                          <a:pt x="825103" y="707231"/>
                        </a:cubicBezTo>
                        <a:cubicBezTo>
                          <a:pt x="609927" y="700422"/>
                          <a:pt x="457012" y="880202"/>
                          <a:pt x="471487" y="1060847"/>
                        </a:cubicBezTo>
                        <a:cubicBezTo>
                          <a:pt x="461588" y="1357066"/>
                          <a:pt x="479037" y="1601901"/>
                          <a:pt x="471488" y="1885950"/>
                        </a:cubicBezTo>
                        <a:cubicBezTo>
                          <a:pt x="252209" y="1887083"/>
                          <a:pt x="186367" y="1895201"/>
                          <a:pt x="0" y="1885950"/>
                        </a:cubicBezTo>
                        <a:close/>
                      </a:path>
                      <a:path w="1957387" h="1885950" stroke="0" extrusionOk="0">
                        <a:moveTo>
                          <a:pt x="0" y="1885950"/>
                        </a:moveTo>
                        <a:cubicBezTo>
                          <a:pt x="432" y="1776962"/>
                          <a:pt x="9632" y="1602310"/>
                          <a:pt x="0" y="1481650"/>
                        </a:cubicBezTo>
                        <a:cubicBezTo>
                          <a:pt x="-9632" y="1360990"/>
                          <a:pt x="20571" y="1271080"/>
                          <a:pt x="0" y="1060847"/>
                        </a:cubicBezTo>
                        <a:cubicBezTo>
                          <a:pt x="-70924" y="674416"/>
                          <a:pt x="358431" y="296435"/>
                          <a:pt x="825103" y="235744"/>
                        </a:cubicBezTo>
                        <a:cubicBezTo>
                          <a:pt x="1140350" y="256773"/>
                          <a:pt x="1200026" y="227249"/>
                          <a:pt x="1485900" y="235744"/>
                        </a:cubicBezTo>
                        <a:cubicBezTo>
                          <a:pt x="1489589" y="160482"/>
                          <a:pt x="1495447" y="53101"/>
                          <a:pt x="1485900" y="0"/>
                        </a:cubicBezTo>
                        <a:cubicBezTo>
                          <a:pt x="1658930" y="140122"/>
                          <a:pt x="1757945" y="300554"/>
                          <a:pt x="1957387" y="471488"/>
                        </a:cubicBezTo>
                        <a:cubicBezTo>
                          <a:pt x="1748112" y="691368"/>
                          <a:pt x="1719357" y="729372"/>
                          <a:pt x="1485900" y="942975"/>
                        </a:cubicBezTo>
                        <a:cubicBezTo>
                          <a:pt x="1493731" y="877346"/>
                          <a:pt x="1491445" y="807793"/>
                          <a:pt x="1485900" y="707231"/>
                        </a:cubicBezTo>
                        <a:cubicBezTo>
                          <a:pt x="1295083" y="679783"/>
                          <a:pt x="1124046" y="686552"/>
                          <a:pt x="825103" y="707231"/>
                        </a:cubicBezTo>
                        <a:cubicBezTo>
                          <a:pt x="639927" y="719628"/>
                          <a:pt x="487635" y="851412"/>
                          <a:pt x="471487" y="1060847"/>
                        </a:cubicBezTo>
                        <a:cubicBezTo>
                          <a:pt x="477508" y="1307558"/>
                          <a:pt x="419940" y="1619381"/>
                          <a:pt x="471488" y="1885950"/>
                        </a:cubicBezTo>
                        <a:cubicBezTo>
                          <a:pt x="290460" y="1909217"/>
                          <a:pt x="217995" y="1891314"/>
                          <a:pt x="0" y="18859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dk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E905F14F-6AC8-06BB-DAFE-60D7CAB06823}"/>
              </a:ext>
            </a:extLst>
          </p:cNvPr>
          <p:cNvSpPr/>
          <p:nvPr/>
        </p:nvSpPr>
        <p:spPr>
          <a:xfrm>
            <a:off x="5186493" y="2480494"/>
            <a:ext cx="370801" cy="870783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B58395-D1DC-DEFA-0895-4226AAFCC418}"/>
                  </a:ext>
                </a:extLst>
              </p:cNvPr>
              <p:cNvSpPr txBox="1"/>
              <p:nvPr/>
            </p:nvSpPr>
            <p:spPr>
              <a:xfrm>
                <a:off x="4597878" y="3481022"/>
                <a:ext cx="1437698" cy="903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16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B58395-D1DC-DEFA-0895-4226AAFC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78" y="3481022"/>
                <a:ext cx="1437698" cy="903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0A3C89-E2BF-0B74-3391-BEC40F5E7EC7}"/>
                  </a:ext>
                </a:extLst>
              </p:cNvPr>
              <p:cNvSpPr txBox="1"/>
              <p:nvPr/>
            </p:nvSpPr>
            <p:spPr>
              <a:xfrm>
                <a:off x="6683072" y="3481022"/>
                <a:ext cx="2946703" cy="885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solidFill>
                                            <a:srgbClr val="A9AB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ℚ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sub>
                                        <m:sup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b="1" i="1" smtClean="0">
                                          <a:solidFill>
                                            <a:srgbClr val="A9AB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 smtClean="0">
                                              <a:solidFill>
                                                <a:srgbClr val="A9AB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nary>
                        </m:e>
                      </m:d>
                      <m:r>
                        <a:rPr lang="en-US" sz="1600" b="1" i="1" smtClean="0">
                          <a:solidFill>
                            <a:srgbClr val="A9AB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1600" b="1" i="1" smtClean="0">
                              <a:solidFill>
                                <a:srgbClr val="A9AB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1600" b="1" i="1" smtClean="0">
                                  <a:solidFill>
                                    <a:srgbClr val="A9AB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A9AB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0A3C89-E2BF-0B74-3391-BEC40F5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072" y="3481022"/>
                <a:ext cx="2946703" cy="885050"/>
              </a:xfrm>
              <a:prstGeom prst="rect">
                <a:avLst/>
              </a:prstGeom>
              <a:blipFill>
                <a:blip r:embed="rId6"/>
                <a:stretch>
                  <a:fillRect l="-11588" t="-81429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Bent Arrow 32">
            <a:extLst>
              <a:ext uri="{FF2B5EF4-FFF2-40B4-BE49-F238E27FC236}">
                <a16:creationId xmlns:a16="http://schemas.microsoft.com/office/drawing/2014/main" id="{0EB7DDAA-C5B2-B067-2AC4-FF1720FA461E}"/>
              </a:ext>
            </a:extLst>
          </p:cNvPr>
          <p:cNvSpPr/>
          <p:nvPr/>
        </p:nvSpPr>
        <p:spPr>
          <a:xfrm rot="10800000" flipH="1">
            <a:off x="6500214" y="2450656"/>
            <a:ext cx="665167" cy="885052"/>
          </a:xfrm>
          <a:prstGeom prst="bentArrow">
            <a:avLst/>
          </a:prstGeom>
          <a:noFill/>
          <a:ln cap="rnd" cmpd="sng">
            <a:solidFill>
              <a:schemeClr val="dk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7387"/>
                      <a:gd name="connsiteY0" fmla="*/ 1885950 h 1885950"/>
                      <a:gd name="connsiteX1" fmla="*/ 0 w 1957387"/>
                      <a:gd name="connsiteY1" fmla="*/ 1465147 h 1885950"/>
                      <a:gd name="connsiteX2" fmla="*/ 0 w 1957387"/>
                      <a:gd name="connsiteY2" fmla="*/ 1060847 h 1885950"/>
                      <a:gd name="connsiteX3" fmla="*/ 825103 w 1957387"/>
                      <a:gd name="connsiteY3" fmla="*/ 235744 h 1885950"/>
                      <a:gd name="connsiteX4" fmla="*/ 1485900 w 1957387"/>
                      <a:gd name="connsiteY4" fmla="*/ 235744 h 1885950"/>
                      <a:gd name="connsiteX5" fmla="*/ 1485900 w 1957387"/>
                      <a:gd name="connsiteY5" fmla="*/ 0 h 1885950"/>
                      <a:gd name="connsiteX6" fmla="*/ 1957387 w 1957387"/>
                      <a:gd name="connsiteY6" fmla="*/ 471488 h 1885950"/>
                      <a:gd name="connsiteX7" fmla="*/ 1485900 w 1957387"/>
                      <a:gd name="connsiteY7" fmla="*/ 942975 h 1885950"/>
                      <a:gd name="connsiteX8" fmla="*/ 1485900 w 1957387"/>
                      <a:gd name="connsiteY8" fmla="*/ 707231 h 1885950"/>
                      <a:gd name="connsiteX9" fmla="*/ 825103 w 1957387"/>
                      <a:gd name="connsiteY9" fmla="*/ 707231 h 1885950"/>
                      <a:gd name="connsiteX10" fmla="*/ 471487 w 1957387"/>
                      <a:gd name="connsiteY10" fmla="*/ 1060847 h 1885950"/>
                      <a:gd name="connsiteX11" fmla="*/ 471488 w 1957387"/>
                      <a:gd name="connsiteY11" fmla="*/ 1885950 h 1885950"/>
                      <a:gd name="connsiteX12" fmla="*/ 0 w 1957387"/>
                      <a:gd name="connsiteY12" fmla="*/ 1885950 h 1885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57387" h="1885950" fill="none" extrusionOk="0">
                        <a:moveTo>
                          <a:pt x="0" y="1885950"/>
                        </a:moveTo>
                        <a:cubicBezTo>
                          <a:pt x="-15914" y="1705115"/>
                          <a:pt x="5307" y="1619657"/>
                          <a:pt x="0" y="1465147"/>
                        </a:cubicBezTo>
                        <a:cubicBezTo>
                          <a:pt x="-5307" y="1310637"/>
                          <a:pt x="12908" y="1213434"/>
                          <a:pt x="0" y="1060847"/>
                        </a:cubicBezTo>
                        <a:cubicBezTo>
                          <a:pt x="-87419" y="608754"/>
                          <a:pt x="391406" y="196095"/>
                          <a:pt x="825103" y="235744"/>
                        </a:cubicBezTo>
                        <a:cubicBezTo>
                          <a:pt x="1019498" y="267860"/>
                          <a:pt x="1225135" y="263013"/>
                          <a:pt x="1485900" y="235744"/>
                        </a:cubicBezTo>
                        <a:cubicBezTo>
                          <a:pt x="1495568" y="122052"/>
                          <a:pt x="1476107" y="88334"/>
                          <a:pt x="1485900" y="0"/>
                        </a:cubicBezTo>
                        <a:cubicBezTo>
                          <a:pt x="1594462" y="113620"/>
                          <a:pt x="1791354" y="320234"/>
                          <a:pt x="1957387" y="471488"/>
                        </a:cubicBezTo>
                        <a:cubicBezTo>
                          <a:pt x="1825336" y="635429"/>
                          <a:pt x="1622603" y="769813"/>
                          <a:pt x="1485900" y="942975"/>
                        </a:cubicBezTo>
                        <a:cubicBezTo>
                          <a:pt x="1482663" y="889756"/>
                          <a:pt x="1489530" y="754644"/>
                          <a:pt x="1485900" y="707231"/>
                        </a:cubicBezTo>
                        <a:cubicBezTo>
                          <a:pt x="1304627" y="739801"/>
                          <a:pt x="957459" y="738523"/>
                          <a:pt x="825103" y="707231"/>
                        </a:cubicBezTo>
                        <a:cubicBezTo>
                          <a:pt x="609927" y="700422"/>
                          <a:pt x="457012" y="880202"/>
                          <a:pt x="471487" y="1060847"/>
                        </a:cubicBezTo>
                        <a:cubicBezTo>
                          <a:pt x="461588" y="1357066"/>
                          <a:pt x="479037" y="1601901"/>
                          <a:pt x="471488" y="1885950"/>
                        </a:cubicBezTo>
                        <a:cubicBezTo>
                          <a:pt x="252209" y="1887083"/>
                          <a:pt x="186367" y="1895201"/>
                          <a:pt x="0" y="1885950"/>
                        </a:cubicBezTo>
                        <a:close/>
                      </a:path>
                      <a:path w="1957387" h="1885950" stroke="0" extrusionOk="0">
                        <a:moveTo>
                          <a:pt x="0" y="1885950"/>
                        </a:moveTo>
                        <a:cubicBezTo>
                          <a:pt x="432" y="1776962"/>
                          <a:pt x="9632" y="1602310"/>
                          <a:pt x="0" y="1481650"/>
                        </a:cubicBezTo>
                        <a:cubicBezTo>
                          <a:pt x="-9632" y="1360990"/>
                          <a:pt x="20571" y="1271080"/>
                          <a:pt x="0" y="1060847"/>
                        </a:cubicBezTo>
                        <a:cubicBezTo>
                          <a:pt x="-70924" y="674416"/>
                          <a:pt x="358431" y="296435"/>
                          <a:pt x="825103" y="235744"/>
                        </a:cubicBezTo>
                        <a:cubicBezTo>
                          <a:pt x="1140350" y="256773"/>
                          <a:pt x="1200026" y="227249"/>
                          <a:pt x="1485900" y="235744"/>
                        </a:cubicBezTo>
                        <a:cubicBezTo>
                          <a:pt x="1489589" y="160482"/>
                          <a:pt x="1495447" y="53101"/>
                          <a:pt x="1485900" y="0"/>
                        </a:cubicBezTo>
                        <a:cubicBezTo>
                          <a:pt x="1658930" y="140122"/>
                          <a:pt x="1757945" y="300554"/>
                          <a:pt x="1957387" y="471488"/>
                        </a:cubicBezTo>
                        <a:cubicBezTo>
                          <a:pt x="1748112" y="691368"/>
                          <a:pt x="1719357" y="729372"/>
                          <a:pt x="1485900" y="942975"/>
                        </a:cubicBezTo>
                        <a:cubicBezTo>
                          <a:pt x="1493731" y="877346"/>
                          <a:pt x="1491445" y="807793"/>
                          <a:pt x="1485900" y="707231"/>
                        </a:cubicBezTo>
                        <a:cubicBezTo>
                          <a:pt x="1295083" y="679783"/>
                          <a:pt x="1124046" y="686552"/>
                          <a:pt x="825103" y="707231"/>
                        </a:cubicBezTo>
                        <a:cubicBezTo>
                          <a:pt x="639927" y="719628"/>
                          <a:pt x="487635" y="851412"/>
                          <a:pt x="471487" y="1060847"/>
                        </a:cubicBezTo>
                        <a:cubicBezTo>
                          <a:pt x="477508" y="1307558"/>
                          <a:pt x="419940" y="1619381"/>
                          <a:pt x="471488" y="1885950"/>
                        </a:cubicBezTo>
                        <a:cubicBezTo>
                          <a:pt x="290460" y="1909217"/>
                          <a:pt x="217995" y="1891314"/>
                          <a:pt x="0" y="18859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6C096-5B36-9BDD-F918-5BE62F3B905D}"/>
              </a:ext>
            </a:extLst>
          </p:cNvPr>
          <p:cNvSpPr txBox="1"/>
          <p:nvPr/>
        </p:nvSpPr>
        <p:spPr>
          <a:xfrm>
            <a:off x="2174990" y="4665752"/>
            <a:ext cx="2729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Uniform data-coverage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4E075-5EF0-FBBD-391F-76F0ECC3AD2A}"/>
              </a:ext>
            </a:extLst>
          </p:cNvPr>
          <p:cNvSpPr txBox="1"/>
          <p:nvPr/>
        </p:nvSpPr>
        <p:spPr>
          <a:xfrm>
            <a:off x="4452082" y="4731332"/>
            <a:ext cx="2729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partial data-coverage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EB3CE-EBD2-AF66-2852-45BEAF2D153C}"/>
              </a:ext>
            </a:extLst>
          </p:cNvPr>
          <p:cNvSpPr txBox="1"/>
          <p:nvPr/>
        </p:nvSpPr>
        <p:spPr>
          <a:xfrm>
            <a:off x="7668242" y="4786815"/>
            <a:ext cx="2729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Adaptive data regime</a:t>
            </a:r>
          </a:p>
        </p:txBody>
      </p:sp>
    </p:spTree>
    <p:extLst>
      <p:ext uri="{BB962C8B-B14F-4D97-AF65-F5344CB8AC3E}">
        <p14:creationId xmlns:p14="http://schemas.microsoft.com/office/powerpoint/2010/main" val="6600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7" grpId="0"/>
      <p:bldP spid="28" grpId="0" animBg="1"/>
      <p:bldP spid="29" grpId="0" animBg="1"/>
      <p:bldP spid="31" grpId="0"/>
      <p:bldP spid="32" grpId="0"/>
      <p:bldP spid="33" grpId="0" animBg="1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63400"/>
            <a:ext cx="10947938" cy="1325563"/>
          </a:xfrm>
        </p:spPr>
        <p:txBody>
          <a:bodyPr/>
          <a:lstStyle/>
          <a:p>
            <a:r>
              <a:rPr lang="en-US" altLang="zh-CN" sz="4000" dirty="0"/>
              <a:t>Examine the uniform coverage condition</a:t>
            </a:r>
            <a:br>
              <a:rPr lang="en-US" altLang="zh-CN" sz="4000" b="1" dirty="0"/>
            </a:br>
            <a:br>
              <a:rPr lang="en-US" altLang="zh-CN" sz="4000" dirty="0"/>
            </a:br>
            <a:endParaRPr lang="en-US" sz="40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96BD8-87EA-9896-4F91-2F29CEBF2147}"/>
              </a:ext>
            </a:extLst>
          </p:cNvPr>
          <p:cNvSpPr txBox="1"/>
          <p:nvPr/>
        </p:nvSpPr>
        <p:spPr>
          <a:xfrm>
            <a:off x="132211" y="6191423"/>
            <a:ext cx="7168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[YBW21,NeurIPS] Near-Optimal Offline Reinforcement Learning via Double Variance Reduction </a:t>
            </a:r>
          </a:p>
          <a:p>
            <a:r>
              <a:rPr lang="en-US" sz="1400" b="0" dirty="0">
                <a:effectLst/>
              </a:rPr>
              <a:t> 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/>
              <p:nvPr/>
            </p:nvSpPr>
            <p:spPr>
              <a:xfrm>
                <a:off x="1463879" y="1775116"/>
                <a:ext cx="8152617" cy="96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Var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DF0BD-034F-C0CE-2BF1-B80A909C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879" y="1775116"/>
                <a:ext cx="8152617" cy="962443"/>
              </a:xfrm>
              <a:prstGeom prst="rect">
                <a:avLst/>
              </a:prstGeom>
              <a:blipFill>
                <a:blip r:embed="rId3"/>
                <a:stretch>
                  <a:fillRect t="-96104" b="-151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1DAE52-A8FF-4A4F-5240-E1812EBE336C}"/>
                  </a:ext>
                </a:extLst>
              </p:cNvPr>
              <p:cNvSpPr txBox="1"/>
              <p:nvPr/>
            </p:nvSpPr>
            <p:spPr>
              <a:xfrm>
                <a:off x="378823" y="850168"/>
                <a:ext cx="5727905" cy="766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/>
                  <a:t>under data-coverage condition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func>
                  </m:oMath>
                </a14:m>
                <a:br>
                  <a:rPr lang="en-US" sz="1800" dirty="0">
                    <a:solidFill>
                      <a:srgbClr val="0432FF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1DAE52-A8FF-4A4F-5240-E1812EBE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3" y="850168"/>
                <a:ext cx="5727905" cy="766941"/>
              </a:xfrm>
              <a:prstGeom prst="rect">
                <a:avLst/>
              </a:prstGeom>
              <a:blipFill>
                <a:blip r:embed="rId4"/>
                <a:stretch>
                  <a:fillRect l="-88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440F4B-9CAE-30CE-B50B-E7999DEE74BA}"/>
                  </a:ext>
                </a:extLst>
              </p:cNvPr>
              <p:cNvSpPr txBox="1"/>
              <p:nvPr/>
            </p:nvSpPr>
            <p:spPr>
              <a:xfrm>
                <a:off x="2546646" y="2882688"/>
                <a:ext cx="6187647" cy="7855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Var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440F4B-9CAE-30CE-B50B-E7999DE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646" y="2882688"/>
                <a:ext cx="6187647" cy="785536"/>
              </a:xfrm>
              <a:prstGeom prst="rect">
                <a:avLst/>
              </a:prstGeom>
              <a:blipFill>
                <a:blip r:embed="rId5"/>
                <a:stretch>
                  <a:fillRect t="-100000" b="-153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9B8779-CC17-D6CC-9059-27A3B1C37A83}"/>
              </a:ext>
            </a:extLst>
          </p:cNvPr>
          <p:cNvCxnSpPr>
            <a:cxnSpLocks/>
          </p:cNvCxnSpPr>
          <p:nvPr/>
        </p:nvCxnSpPr>
        <p:spPr>
          <a:xfrm flipH="1">
            <a:off x="8514327" y="3293362"/>
            <a:ext cx="673918" cy="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4CE23E-BD59-D51D-CB15-35F2DF5E39B8}"/>
              </a:ext>
            </a:extLst>
          </p:cNvPr>
          <p:cNvSpPr txBox="1"/>
          <p:nvPr/>
        </p:nvSpPr>
        <p:spPr>
          <a:xfrm>
            <a:off x="9309667" y="3090790"/>
            <a:ext cx="9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</a:t>
            </a:r>
            <a:r>
              <a:rPr lang="en-US" dirty="0" err="1"/>
              <a:t>Ineq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06F5C-1166-6251-C19D-F3B3E8C39731}"/>
                  </a:ext>
                </a:extLst>
              </p:cNvPr>
              <p:cNvSpPr txBox="1"/>
              <p:nvPr/>
            </p:nvSpPr>
            <p:spPr>
              <a:xfrm>
                <a:off x="2682088" y="3831315"/>
                <a:ext cx="6187647" cy="957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Var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06F5C-1166-6251-C19D-F3B3E8C39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88" y="3831315"/>
                <a:ext cx="6187647" cy="957955"/>
              </a:xfrm>
              <a:prstGeom prst="rect">
                <a:avLst/>
              </a:prstGeom>
              <a:blipFill>
                <a:blip r:embed="rId6"/>
                <a:stretch>
                  <a:fillRect t="-68831" b="-115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427868-A029-B576-7573-FCFB20395D72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869735" y="4306262"/>
            <a:ext cx="439932" cy="4031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1C8D9-DE2D-3635-05F1-FF4C18B13A55}"/>
              </a:ext>
            </a:extLst>
          </p:cNvPr>
          <p:cNvSpPr txBox="1"/>
          <p:nvPr/>
        </p:nvSpPr>
        <p:spPr>
          <a:xfrm>
            <a:off x="9309667" y="4125627"/>
            <a:ext cx="166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</a:t>
            </a:r>
            <a:r>
              <a:rPr lang="en-US" dirty="0" err="1"/>
              <a:t>Ineq</a:t>
            </a:r>
            <a:r>
              <a:rPr lang="en-US" dirty="0"/>
              <a:t>.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6F071-9CB7-225A-0A4A-3040A211CEC5}"/>
                  </a:ext>
                </a:extLst>
              </p:cNvPr>
              <p:cNvSpPr txBox="1"/>
              <p:nvPr/>
            </p:nvSpPr>
            <p:spPr>
              <a:xfrm>
                <a:off x="2992725" y="4986090"/>
                <a:ext cx="1447212" cy="727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6F071-9CB7-225A-0A4A-3040A211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25" y="4986090"/>
                <a:ext cx="1447212" cy="727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857C4-1B2B-83B8-835D-AA93BD021EE9}"/>
                  </a:ext>
                </a:extLst>
              </p:cNvPr>
              <p:cNvSpPr txBox="1"/>
              <p:nvPr/>
            </p:nvSpPr>
            <p:spPr>
              <a:xfrm>
                <a:off x="8794136" y="5035986"/>
                <a:ext cx="2957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857C4-1B2B-83B8-835D-AA93BD02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136" y="5035986"/>
                <a:ext cx="2957444" cy="369332"/>
              </a:xfrm>
              <a:prstGeom prst="rect">
                <a:avLst/>
              </a:prstGeom>
              <a:blipFill>
                <a:blip r:embed="rId8"/>
                <a:stretch>
                  <a:fillRect l="-17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64659D2-6E9A-545C-3A6A-A376E8E332CD}"/>
              </a:ext>
            </a:extLst>
          </p:cNvPr>
          <p:cNvSpPr txBox="1"/>
          <p:nvPr/>
        </p:nvSpPr>
        <p:spPr>
          <a:xfrm>
            <a:off x="4511013" y="5537012"/>
            <a:ext cx="126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u="sng" dirty="0"/>
              <a:t>Y</a:t>
            </a:r>
            <a:r>
              <a:rPr lang="en-US" sz="1200" dirty="0"/>
              <a:t>BW21,NeurIPS]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2B7C72-155B-CFC0-C6C9-445CA1C19B41}"/>
              </a:ext>
            </a:extLst>
          </p:cNvPr>
          <p:cNvCxnSpPr>
            <a:cxnSpLocks/>
          </p:cNvCxnSpPr>
          <p:nvPr/>
        </p:nvCxnSpPr>
        <p:spPr>
          <a:xfrm flipH="1" flipV="1">
            <a:off x="5776849" y="4654745"/>
            <a:ext cx="2957444" cy="5659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BF6373-F9BA-BE05-F6EA-35204BC42C0A}"/>
              </a:ext>
            </a:extLst>
          </p:cNvPr>
          <p:cNvSpPr/>
          <p:nvPr/>
        </p:nvSpPr>
        <p:spPr>
          <a:xfrm>
            <a:off x="3953572" y="3943499"/>
            <a:ext cx="3514028" cy="7112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9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63400"/>
            <a:ext cx="10947938" cy="1325563"/>
          </a:xfrm>
        </p:spPr>
        <p:txBody>
          <a:bodyPr/>
          <a:lstStyle/>
          <a:p>
            <a:r>
              <a:rPr lang="en-US" altLang="zh-CN" sz="4000" dirty="0"/>
              <a:t>Instance-adaptive Learning</a:t>
            </a:r>
            <a:br>
              <a:rPr lang="en-US" altLang="zh-CN" sz="4000" b="1" dirty="0"/>
            </a:br>
            <a:br>
              <a:rPr lang="en-US" altLang="zh-CN" sz="4000" dirty="0"/>
            </a:br>
            <a:endParaRPr lang="en-US" sz="40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9A7B5A-BD76-B96D-BCE8-1AB898CCB4A8}"/>
                  </a:ext>
                </a:extLst>
              </p:cNvPr>
              <p:cNvSpPr txBox="1"/>
              <p:nvPr/>
            </p:nvSpPr>
            <p:spPr>
              <a:xfrm>
                <a:off x="9192846" y="82503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9A7B5A-BD76-B96D-BCE8-1AB898CCB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846" y="82503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016EA1A-0ADC-83A9-6D56-275C689446DF}"/>
              </a:ext>
            </a:extLst>
          </p:cNvPr>
          <p:cNvSpPr/>
          <p:nvPr/>
        </p:nvSpPr>
        <p:spPr>
          <a:xfrm>
            <a:off x="9055370" y="71778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F8B65-897E-CF61-517A-DD48D699D876}"/>
                  </a:ext>
                </a:extLst>
              </p:cNvPr>
              <p:cNvSpPr txBox="1"/>
              <p:nvPr/>
            </p:nvSpPr>
            <p:spPr>
              <a:xfrm>
                <a:off x="10504084" y="807326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F8B65-897E-CF61-517A-DD48D699D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84" y="807326"/>
                <a:ext cx="232413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475D37F-60CC-C020-9E4C-90D5117874DE}"/>
              </a:ext>
            </a:extLst>
          </p:cNvPr>
          <p:cNvSpPr/>
          <p:nvPr/>
        </p:nvSpPr>
        <p:spPr>
          <a:xfrm>
            <a:off x="10392245" y="71778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148109-E292-5266-17F3-AB96AE1C7C55}"/>
                  </a:ext>
                </a:extLst>
              </p:cNvPr>
              <p:cNvSpPr txBox="1"/>
              <p:nvPr/>
            </p:nvSpPr>
            <p:spPr>
              <a:xfrm>
                <a:off x="9887146" y="1829155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148109-E292-5266-17F3-AB96AE1C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146" y="1829155"/>
                <a:ext cx="232413" cy="276999"/>
              </a:xfrm>
              <a:prstGeom prst="rect">
                <a:avLst/>
              </a:prstGeom>
              <a:blipFill>
                <a:blip r:embed="rId5"/>
                <a:stretch>
                  <a:fillRect l="-10526" r="-1052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25F4FD70-057A-A3FD-862C-AC64B9E3A7ED}"/>
              </a:ext>
            </a:extLst>
          </p:cNvPr>
          <p:cNvSpPr/>
          <p:nvPr/>
        </p:nvSpPr>
        <p:spPr>
          <a:xfrm>
            <a:off x="9775307" y="1739609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2C4F7F-BDEF-11FB-20D5-FE27708A137A}"/>
              </a:ext>
            </a:extLst>
          </p:cNvPr>
          <p:cNvCxnSpPr>
            <a:stCxn id="25" idx="1"/>
            <a:endCxn id="14" idx="5"/>
          </p:cNvCxnSpPr>
          <p:nvPr/>
        </p:nvCxnSpPr>
        <p:spPr>
          <a:xfrm flipH="1" flipV="1">
            <a:off x="9444669" y="1107079"/>
            <a:ext cx="397431" cy="69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407C23-E794-5D45-BA8B-2B91C85D9CBB}"/>
              </a:ext>
            </a:extLst>
          </p:cNvPr>
          <p:cNvCxnSpPr>
            <a:cxnSpLocks/>
            <a:stCxn id="25" idx="7"/>
            <a:endCxn id="22" idx="4"/>
          </p:cNvCxnSpPr>
          <p:nvPr/>
        </p:nvCxnSpPr>
        <p:spPr>
          <a:xfrm flipV="1">
            <a:off x="10164606" y="1173872"/>
            <a:ext cx="455685" cy="63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FDB7A6-6DA6-DE8C-EE1F-E2909B2B45E6}"/>
              </a:ext>
            </a:extLst>
          </p:cNvPr>
          <p:cNvSpPr txBox="1"/>
          <p:nvPr/>
        </p:nvSpPr>
        <p:spPr>
          <a:xfrm>
            <a:off x="8953234" y="1456740"/>
            <a:ext cx="45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1674-A62F-B7CA-64E7-D679B2255C94}"/>
              </a:ext>
            </a:extLst>
          </p:cNvPr>
          <p:cNvSpPr txBox="1"/>
          <p:nvPr/>
        </p:nvSpPr>
        <p:spPr>
          <a:xfrm>
            <a:off x="10487111" y="1417269"/>
            <a:ext cx="4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B176353-EEB0-2827-506C-E87AB5531369}"/>
              </a:ext>
            </a:extLst>
          </p:cNvPr>
          <p:cNvCxnSpPr>
            <a:stCxn id="14" idx="3"/>
            <a:endCxn id="14" idx="1"/>
          </p:cNvCxnSpPr>
          <p:nvPr/>
        </p:nvCxnSpPr>
        <p:spPr>
          <a:xfrm rot="5400000" flipH="1">
            <a:off x="8960910" y="945826"/>
            <a:ext cx="322506" cy="12700"/>
          </a:xfrm>
          <a:prstGeom prst="curvedConnector5">
            <a:avLst>
              <a:gd name="adj1" fmla="val -70882"/>
              <a:gd name="adj2" fmla="val 4865346"/>
              <a:gd name="adj3" fmla="val 1708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CB2ECE-93CE-7643-9E0B-E8BBA9948CA9}"/>
              </a:ext>
            </a:extLst>
          </p:cNvPr>
          <p:cNvCxnSpPr>
            <a:cxnSpLocks/>
          </p:cNvCxnSpPr>
          <p:nvPr/>
        </p:nvCxnSpPr>
        <p:spPr>
          <a:xfrm rot="5400000" flipH="1">
            <a:off x="10475204" y="882519"/>
            <a:ext cx="443294" cy="79291"/>
          </a:xfrm>
          <a:prstGeom prst="curvedConnector5">
            <a:avLst>
              <a:gd name="adj1" fmla="val -51568"/>
              <a:gd name="adj2" fmla="val -600806"/>
              <a:gd name="adj3" fmla="val 1089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3FA5D1-D12D-4DB8-64BC-5773278C2554}"/>
              </a:ext>
            </a:extLst>
          </p:cNvPr>
          <p:cNvSpPr txBox="1"/>
          <p:nvPr/>
        </p:nvSpPr>
        <p:spPr>
          <a:xfrm>
            <a:off x="7978379" y="722109"/>
            <a:ext cx="4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73A854-56AB-AD77-BB82-0499FBC8D47A}"/>
              </a:ext>
            </a:extLst>
          </p:cNvPr>
          <p:cNvSpPr txBox="1"/>
          <p:nvPr/>
        </p:nvSpPr>
        <p:spPr>
          <a:xfrm>
            <a:off x="11266240" y="763481"/>
            <a:ext cx="92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+0.999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F6CCB1-0795-83F3-EAB3-6725ACB7E65C}"/>
              </a:ext>
            </a:extLst>
          </p:cNvPr>
          <p:cNvSpPr txBox="1"/>
          <p:nvPr/>
        </p:nvSpPr>
        <p:spPr>
          <a:xfrm>
            <a:off x="7108723" y="1734036"/>
            <a:ext cx="113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H=1000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090C53-ACAE-64A3-C485-58C2381DD0AB}"/>
              </a:ext>
            </a:extLst>
          </p:cNvPr>
          <p:cNvSpPr txBox="1"/>
          <p:nvPr/>
        </p:nvSpPr>
        <p:spPr>
          <a:xfrm>
            <a:off x="8446579" y="2513965"/>
            <a:ext cx="2881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Finding 0.1-optimal policy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2FCF625-831D-AA56-4C3C-15EF0FBD3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991" y="1189106"/>
                <a:ext cx="5754216" cy="416371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Just seen: in the worst case, Intrinsic learning bound indicates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sample complexity</a:t>
                </a:r>
              </a:p>
              <a:p>
                <a:pPr marL="0" indent="0" algn="ctr">
                  <a:buNone/>
                </a:pPr>
                <a:endParaRPr lang="en-US" altLang="zh-CN" sz="1800" dirty="0"/>
              </a:p>
              <a:p>
                <a:r>
                  <a:rPr lang="en-US" altLang="zh-CN" sz="1800" dirty="0"/>
                  <a:t>How about simpler problem?</a:t>
                </a:r>
              </a:p>
              <a:p>
                <a:pPr lvl="1"/>
                <a:r>
                  <a:rPr lang="en-US" altLang="zh-CN" sz="1800" dirty="0"/>
                  <a:t>Three-states MDP: predict accurately!</a:t>
                </a:r>
                <a:endParaRPr lang="en-US" sz="1800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2FCF625-831D-AA56-4C3C-15EF0FBD3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991" y="1189106"/>
                <a:ext cx="5754216" cy="4163711"/>
              </a:xfrm>
              <a:blipFill>
                <a:blip r:embed="rId6"/>
                <a:stretch>
                  <a:fillRect l="-881"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2B7109-AE68-11C6-2596-9D4B1C6D41CF}"/>
                  </a:ext>
                </a:extLst>
              </p:cNvPr>
              <p:cNvSpPr txBox="1"/>
              <p:nvPr/>
            </p:nvSpPr>
            <p:spPr>
              <a:xfrm>
                <a:off x="3491316" y="4368610"/>
                <a:ext cx="3614023" cy="440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h&gt;=2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2B7109-AE68-11C6-2596-9D4B1C6D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16" y="4368610"/>
                <a:ext cx="3614023" cy="440633"/>
              </a:xfrm>
              <a:prstGeom prst="rect">
                <a:avLst/>
              </a:prstGeom>
              <a:blipFill>
                <a:blip r:embed="rId7"/>
                <a:stretch>
                  <a:fillRect t="-857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38AC23-E5DC-59C3-A6BC-0EC1B7E28BBE}"/>
                  </a:ext>
                </a:extLst>
              </p:cNvPr>
              <p:cNvSpPr txBox="1"/>
              <p:nvPr/>
            </p:nvSpPr>
            <p:spPr>
              <a:xfrm>
                <a:off x="574425" y="4913675"/>
                <a:ext cx="3688421" cy="852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Var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38AC23-E5DC-59C3-A6BC-0EC1B7E28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5" y="4913675"/>
                <a:ext cx="3688421" cy="852926"/>
              </a:xfrm>
              <a:prstGeom prst="rect">
                <a:avLst/>
              </a:prstGeom>
              <a:blipFill>
                <a:blip r:embed="rId8"/>
                <a:stretch>
                  <a:fillRect l="-18900" t="-82609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AEFD7023-9A42-3A2F-D810-F6D6A8CC48BA}"/>
              </a:ext>
            </a:extLst>
          </p:cNvPr>
          <p:cNvSpPr/>
          <p:nvPr/>
        </p:nvSpPr>
        <p:spPr>
          <a:xfrm>
            <a:off x="4461698" y="5117197"/>
            <a:ext cx="975739" cy="3372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1896EB-AA5E-C0B9-F3E8-112536BDB857}"/>
                  </a:ext>
                </a:extLst>
              </p:cNvPr>
              <p:cNvSpPr txBox="1"/>
              <p:nvPr/>
            </p:nvSpPr>
            <p:spPr>
              <a:xfrm>
                <a:off x="5221861" y="4796942"/>
                <a:ext cx="3529212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=√2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1896EB-AA5E-C0B9-F3E8-112536BD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61" y="4796942"/>
                <a:ext cx="3529212" cy="827662"/>
              </a:xfrm>
              <a:prstGeom prst="rect">
                <a:avLst/>
              </a:prstGeom>
              <a:blipFill>
                <a:blip r:embed="rId9"/>
                <a:stretch>
                  <a:fillRect l="-11828" t="-86567" b="-138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6AD405A3-9E27-FA83-9BE9-7C4986C91A1F}"/>
              </a:ext>
            </a:extLst>
          </p:cNvPr>
          <p:cNvSpPr/>
          <p:nvPr/>
        </p:nvSpPr>
        <p:spPr>
          <a:xfrm>
            <a:off x="8535497" y="5040704"/>
            <a:ext cx="975739" cy="40011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6554B6-E32A-47C3-83CD-D9A965BF82CB}"/>
              </a:ext>
            </a:extLst>
          </p:cNvPr>
          <p:cNvSpPr txBox="1"/>
          <p:nvPr/>
        </p:nvSpPr>
        <p:spPr>
          <a:xfrm>
            <a:off x="9502229" y="4918958"/>
            <a:ext cx="2639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/>
              <a:t>Constant sample for finding 0.1-optimal policy, does not scale with H!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5D3CE-9831-0C10-F997-B68CB3E8488B}"/>
                  </a:ext>
                </a:extLst>
              </p:cNvPr>
              <p:cNvSpPr txBox="1"/>
              <p:nvPr/>
            </p:nvSpPr>
            <p:spPr>
              <a:xfrm>
                <a:off x="7409340" y="106728"/>
                <a:ext cx="4731934" cy="42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5D3CE-9831-0C10-F997-B68CB3E8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40" y="106728"/>
                <a:ext cx="4731934" cy="428707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0" grpId="0"/>
      <p:bldP spid="22" grpId="0" animBg="1"/>
      <p:bldP spid="24" grpId="0"/>
      <p:bldP spid="25" grpId="0" animBg="1"/>
      <p:bldP spid="28" grpId="0"/>
      <p:bldP spid="29" grpId="0"/>
      <p:bldP spid="32" grpId="0"/>
      <p:bldP spid="33" grpId="0"/>
      <p:bldP spid="34" grpId="0"/>
      <p:bldP spid="35" grpId="0"/>
      <p:bldP spid="38" grpId="0"/>
      <p:bldP spid="40" grpId="0"/>
      <p:bldP spid="41" grpId="0" animBg="1"/>
      <p:bldP spid="42" grpId="0"/>
      <p:bldP spid="43" grpId="0" animBg="1"/>
      <p:bldP spid="4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B99D-AEDF-2949-8C5F-D1E25709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63400"/>
            <a:ext cx="10947938" cy="1325563"/>
          </a:xfrm>
        </p:spPr>
        <p:txBody>
          <a:bodyPr/>
          <a:lstStyle/>
          <a:p>
            <a:r>
              <a:rPr lang="en-US" altLang="zh-CN" sz="4000" dirty="0"/>
              <a:t>Instance-adaptive Learning</a:t>
            </a:r>
            <a:br>
              <a:rPr lang="en-US" altLang="zh-CN" sz="4000" b="1" dirty="0"/>
            </a:br>
            <a:br>
              <a:rPr lang="en-US" altLang="zh-CN" sz="4000" dirty="0"/>
            </a:br>
            <a:endParaRPr lang="en-US" sz="40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53432C-0F56-B94E-ACCB-2A73AF3F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9A7B5A-BD76-B96D-BCE8-1AB898CCB4A8}"/>
                  </a:ext>
                </a:extLst>
              </p:cNvPr>
              <p:cNvSpPr txBox="1"/>
              <p:nvPr/>
            </p:nvSpPr>
            <p:spPr>
              <a:xfrm>
                <a:off x="9192846" y="82503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9A7B5A-BD76-B96D-BCE8-1AB898CCB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846" y="82503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016EA1A-0ADC-83A9-6D56-275C689446DF}"/>
              </a:ext>
            </a:extLst>
          </p:cNvPr>
          <p:cNvSpPr/>
          <p:nvPr/>
        </p:nvSpPr>
        <p:spPr>
          <a:xfrm>
            <a:off x="9055370" y="71778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F8B65-897E-CF61-517A-DD48D699D876}"/>
                  </a:ext>
                </a:extLst>
              </p:cNvPr>
              <p:cNvSpPr txBox="1"/>
              <p:nvPr/>
            </p:nvSpPr>
            <p:spPr>
              <a:xfrm>
                <a:off x="10504084" y="807326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F8B65-897E-CF61-517A-DD48D699D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84" y="807326"/>
                <a:ext cx="232413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475D37F-60CC-C020-9E4C-90D5117874DE}"/>
              </a:ext>
            </a:extLst>
          </p:cNvPr>
          <p:cNvSpPr/>
          <p:nvPr/>
        </p:nvSpPr>
        <p:spPr>
          <a:xfrm>
            <a:off x="10392245" y="71778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148109-E292-5266-17F3-AB96AE1C7C55}"/>
                  </a:ext>
                </a:extLst>
              </p:cNvPr>
              <p:cNvSpPr txBox="1"/>
              <p:nvPr/>
            </p:nvSpPr>
            <p:spPr>
              <a:xfrm>
                <a:off x="9887146" y="1829155"/>
                <a:ext cx="2324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148109-E292-5266-17F3-AB96AE1C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146" y="1829155"/>
                <a:ext cx="232413" cy="276999"/>
              </a:xfrm>
              <a:prstGeom prst="rect">
                <a:avLst/>
              </a:prstGeom>
              <a:blipFill>
                <a:blip r:embed="rId5"/>
                <a:stretch>
                  <a:fillRect l="-10526" r="-1052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25F4FD70-057A-A3FD-862C-AC64B9E3A7ED}"/>
              </a:ext>
            </a:extLst>
          </p:cNvPr>
          <p:cNvSpPr/>
          <p:nvPr/>
        </p:nvSpPr>
        <p:spPr>
          <a:xfrm>
            <a:off x="9775307" y="1739609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2C4F7F-BDEF-11FB-20D5-FE27708A137A}"/>
              </a:ext>
            </a:extLst>
          </p:cNvPr>
          <p:cNvCxnSpPr>
            <a:stCxn id="25" idx="1"/>
            <a:endCxn id="14" idx="5"/>
          </p:cNvCxnSpPr>
          <p:nvPr/>
        </p:nvCxnSpPr>
        <p:spPr>
          <a:xfrm flipH="1" flipV="1">
            <a:off x="9444669" y="1107079"/>
            <a:ext cx="397431" cy="69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407C23-E794-5D45-BA8B-2B91C85D9CBB}"/>
              </a:ext>
            </a:extLst>
          </p:cNvPr>
          <p:cNvCxnSpPr>
            <a:cxnSpLocks/>
            <a:stCxn id="25" idx="7"/>
            <a:endCxn id="22" idx="4"/>
          </p:cNvCxnSpPr>
          <p:nvPr/>
        </p:nvCxnSpPr>
        <p:spPr>
          <a:xfrm flipV="1">
            <a:off x="10164606" y="1173872"/>
            <a:ext cx="455685" cy="63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FDB7A6-6DA6-DE8C-EE1F-E2909B2B45E6}"/>
              </a:ext>
            </a:extLst>
          </p:cNvPr>
          <p:cNvSpPr txBox="1"/>
          <p:nvPr/>
        </p:nvSpPr>
        <p:spPr>
          <a:xfrm>
            <a:off x="8953234" y="1456740"/>
            <a:ext cx="45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1674-A62F-B7CA-64E7-D679B2255C94}"/>
              </a:ext>
            </a:extLst>
          </p:cNvPr>
          <p:cNvSpPr txBox="1"/>
          <p:nvPr/>
        </p:nvSpPr>
        <p:spPr>
          <a:xfrm>
            <a:off x="10487111" y="1417269"/>
            <a:ext cx="4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B176353-EEB0-2827-506C-E87AB5531369}"/>
              </a:ext>
            </a:extLst>
          </p:cNvPr>
          <p:cNvCxnSpPr>
            <a:stCxn id="14" idx="3"/>
            <a:endCxn id="14" idx="1"/>
          </p:cNvCxnSpPr>
          <p:nvPr/>
        </p:nvCxnSpPr>
        <p:spPr>
          <a:xfrm rot="5400000" flipH="1">
            <a:off x="8960910" y="945826"/>
            <a:ext cx="322506" cy="12700"/>
          </a:xfrm>
          <a:prstGeom prst="curvedConnector5">
            <a:avLst>
              <a:gd name="adj1" fmla="val -70882"/>
              <a:gd name="adj2" fmla="val 4865346"/>
              <a:gd name="adj3" fmla="val 1708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CB2ECE-93CE-7643-9E0B-E8BBA9948CA9}"/>
              </a:ext>
            </a:extLst>
          </p:cNvPr>
          <p:cNvCxnSpPr>
            <a:cxnSpLocks/>
          </p:cNvCxnSpPr>
          <p:nvPr/>
        </p:nvCxnSpPr>
        <p:spPr>
          <a:xfrm rot="5400000" flipH="1">
            <a:off x="10475204" y="882519"/>
            <a:ext cx="443294" cy="79291"/>
          </a:xfrm>
          <a:prstGeom prst="curvedConnector5">
            <a:avLst>
              <a:gd name="adj1" fmla="val -51568"/>
              <a:gd name="adj2" fmla="val -600806"/>
              <a:gd name="adj3" fmla="val 1089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3FA5D1-D12D-4DB8-64BC-5773278C2554}"/>
              </a:ext>
            </a:extLst>
          </p:cNvPr>
          <p:cNvSpPr txBox="1"/>
          <p:nvPr/>
        </p:nvSpPr>
        <p:spPr>
          <a:xfrm>
            <a:off x="7978379" y="722109"/>
            <a:ext cx="4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73A854-56AB-AD77-BB82-0499FBC8D47A}"/>
              </a:ext>
            </a:extLst>
          </p:cNvPr>
          <p:cNvSpPr txBox="1"/>
          <p:nvPr/>
        </p:nvSpPr>
        <p:spPr>
          <a:xfrm>
            <a:off x="11266240" y="763481"/>
            <a:ext cx="92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+0.999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F6CCB1-0795-83F3-EAB3-6725ACB7E65C}"/>
              </a:ext>
            </a:extLst>
          </p:cNvPr>
          <p:cNvSpPr txBox="1"/>
          <p:nvPr/>
        </p:nvSpPr>
        <p:spPr>
          <a:xfrm>
            <a:off x="7108723" y="1734036"/>
            <a:ext cx="113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H=1000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090C53-ACAE-64A3-C485-58C2381DD0AB}"/>
              </a:ext>
            </a:extLst>
          </p:cNvPr>
          <p:cNvSpPr txBox="1"/>
          <p:nvPr/>
        </p:nvSpPr>
        <p:spPr>
          <a:xfrm>
            <a:off x="8446579" y="2513965"/>
            <a:ext cx="2881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Finding 0.1-optimal policy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2FCF625-831D-AA56-4C3C-15EF0FBD3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991" y="1189106"/>
                <a:ext cx="6136262" cy="36529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Just seen: in the worst case, Intrinsic learning bound indicates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sample complexity</a:t>
                </a:r>
              </a:p>
              <a:p>
                <a:pPr marL="0" indent="0" algn="ctr">
                  <a:buNone/>
                </a:pPr>
                <a:endParaRPr lang="en-US" altLang="zh-CN" sz="1800" dirty="0"/>
              </a:p>
              <a:p>
                <a:r>
                  <a:rPr lang="en-US" altLang="zh-CN" sz="1800" dirty="0"/>
                  <a:t>How about simpler problem?</a:t>
                </a:r>
              </a:p>
              <a:p>
                <a:pPr lvl="1"/>
                <a:r>
                  <a:rPr lang="en-US" altLang="zh-CN" sz="1800" dirty="0"/>
                  <a:t>Three-states MDP: predict accurately!</a:t>
                </a:r>
              </a:p>
              <a:p>
                <a:pPr lvl="1"/>
                <a:endParaRPr lang="en-US" altLang="zh-CN" sz="1800" dirty="0"/>
              </a:p>
              <a:p>
                <a:r>
                  <a:rPr lang="en-US" altLang="zh-CN" sz="1800" dirty="0"/>
                  <a:t>Fully deterministic system</a:t>
                </a:r>
              </a:p>
              <a:p>
                <a:pPr lvl="1"/>
                <a:r>
                  <a:rPr lang="en-US" altLang="zh-CN" sz="1800" dirty="0"/>
                  <a:t>Faster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1800" dirty="0"/>
                  <a:t> convergence!</a:t>
                </a:r>
              </a:p>
              <a:p>
                <a:pPr lvl="1"/>
                <a:r>
                  <a:rPr lang="en-US" sz="1800" dirty="0"/>
                  <a:t>Minimax results always have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/>
                  <a:t> convergence</a:t>
                </a: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2FCF625-831D-AA56-4C3C-15EF0FBD3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991" y="1189106"/>
                <a:ext cx="6136262" cy="3652961"/>
              </a:xfrm>
              <a:blipFill>
                <a:blip r:embed="rId6"/>
                <a:stretch>
                  <a:fillRect l="-826" t="-1730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0BC397-751B-402B-0C3C-C6F5E821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5350" y="3572849"/>
            <a:ext cx="25400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85597F-FD5A-ACC9-1EED-D316EBE42CAA}"/>
              </a:ext>
            </a:extLst>
          </p:cNvPr>
          <p:cNvSpPr/>
          <p:nvPr/>
        </p:nvSpPr>
        <p:spPr>
          <a:xfrm>
            <a:off x="8519798" y="3572849"/>
            <a:ext cx="2535552" cy="1715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AAD7C-87EC-1B64-B3AB-4C27366BFEAB}"/>
              </a:ext>
            </a:extLst>
          </p:cNvPr>
          <p:cNvSpPr txBox="1"/>
          <p:nvPr/>
        </p:nvSpPr>
        <p:spPr>
          <a:xfrm>
            <a:off x="9035554" y="5508824"/>
            <a:ext cx="14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LunarLander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A17E32-1C13-7AF9-969D-5E7BAAA5A8F9}"/>
                  </a:ext>
                </a:extLst>
              </p:cNvPr>
              <p:cNvSpPr txBox="1"/>
              <p:nvPr/>
            </p:nvSpPr>
            <p:spPr>
              <a:xfrm>
                <a:off x="849866" y="5326138"/>
                <a:ext cx="4635629" cy="766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Var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A17E32-1C13-7AF9-969D-5E7BAAA5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66" y="5326138"/>
                <a:ext cx="4635629" cy="766107"/>
              </a:xfrm>
              <a:prstGeom prst="rect">
                <a:avLst/>
              </a:prstGeom>
              <a:blipFill>
                <a:blip r:embed="rId8"/>
                <a:stretch>
                  <a:fillRect l="-11717" t="-80328" b="-1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FD461-A567-076D-C959-ECDFC2A37F46}"/>
                  </a:ext>
                </a:extLst>
              </p:cNvPr>
              <p:cNvSpPr txBox="1"/>
              <p:nvPr/>
            </p:nvSpPr>
            <p:spPr>
              <a:xfrm>
                <a:off x="4641305" y="4842068"/>
                <a:ext cx="3317284" cy="440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FD461-A567-076D-C959-ECDFC2A3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305" y="4842068"/>
                <a:ext cx="3317284" cy="440633"/>
              </a:xfrm>
              <a:prstGeom prst="rect">
                <a:avLst/>
              </a:prstGeom>
              <a:blipFill>
                <a:blip r:embed="rId9"/>
                <a:stretch>
                  <a:fillRect t="-5556" r="-76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826C042B-1B8F-51FB-D8FD-172E57EEE729}"/>
              </a:ext>
            </a:extLst>
          </p:cNvPr>
          <p:cNvSpPr/>
          <p:nvPr/>
        </p:nvSpPr>
        <p:spPr>
          <a:xfrm>
            <a:off x="5726919" y="5556593"/>
            <a:ext cx="975739" cy="3372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139E1D-BCB7-E755-BFDA-5AB25BE16A52}"/>
                  </a:ext>
                </a:extLst>
              </p:cNvPr>
              <p:cNvSpPr txBox="1"/>
              <p:nvPr/>
            </p:nvSpPr>
            <p:spPr>
              <a:xfrm>
                <a:off x="6417681" y="5368558"/>
                <a:ext cx="2097669" cy="59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139E1D-BCB7-E755-BFDA-5AB25BE1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81" y="5368558"/>
                <a:ext cx="2097669" cy="596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C2E28-9DA5-7EB7-6AB3-210537D924A3}"/>
                  </a:ext>
                </a:extLst>
              </p:cNvPr>
              <p:cNvSpPr txBox="1"/>
              <p:nvPr/>
            </p:nvSpPr>
            <p:spPr>
              <a:xfrm>
                <a:off x="7409340" y="106728"/>
                <a:ext cx="4731934" cy="42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C2E28-9DA5-7EB7-6AB3-210537D92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40" y="106728"/>
                <a:ext cx="4731934" cy="428707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36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CD52FAB-9432-4C03-D746-969069772E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8944" y="729926"/>
              <a:ext cx="9601200" cy="4167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7233">
                      <a:extLst>
                        <a:ext uri="{9D8B030D-6E8A-4147-A177-3AD203B41FA5}">
                          <a16:colId xmlns:a16="http://schemas.microsoft.com/office/drawing/2014/main" val="451732045"/>
                        </a:ext>
                      </a:extLst>
                    </a:gridCol>
                    <a:gridCol w="3421626">
                      <a:extLst>
                        <a:ext uri="{9D8B030D-6E8A-4147-A177-3AD203B41FA5}">
                          <a16:colId xmlns:a16="http://schemas.microsoft.com/office/drawing/2014/main" val="1817980495"/>
                        </a:ext>
                      </a:extLst>
                    </a:gridCol>
                    <a:gridCol w="2227006">
                      <a:extLst>
                        <a:ext uri="{9D8B030D-6E8A-4147-A177-3AD203B41FA5}">
                          <a16:colId xmlns:a16="http://schemas.microsoft.com/office/drawing/2014/main" val="47180866"/>
                        </a:ext>
                      </a:extLst>
                    </a:gridCol>
                    <a:gridCol w="1765335">
                      <a:extLst>
                        <a:ext uri="{9D8B030D-6E8A-4147-A177-3AD203B41FA5}">
                          <a16:colId xmlns:a16="http://schemas.microsoft.com/office/drawing/2014/main" val="1990237412"/>
                        </a:ext>
                      </a:extLst>
                    </a:gridCol>
                  </a:tblGrid>
                  <a:tr h="44427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e>
                                    </m:acc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Technique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34636"/>
                      </a:ext>
                    </a:extLst>
                  </a:tr>
                  <a:tr h="856227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[XJ20,UAI]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r>
                            <a:rPr lang="en-US" sz="1400" dirty="0"/>
                            <a:t>(2)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Minimax Bellman Error Minimization </a:t>
                          </a:r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90455"/>
                      </a:ext>
                    </a:extLst>
                  </a:tr>
                  <a:tr h="833353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1" u="sng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BW21,NeurIPS]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altLang="zh-CN" i="1" dirty="0">
                            <a:latin typeface="Cambria Math" panose="02040503050406030204" pitchFamily="18" charset="0"/>
                          </a:endParaRPr>
                        </a:p>
                        <a:p>
                          <a:r>
                            <a:rPr lang="en-US" altLang="zh-CN" sz="1400" dirty="0"/>
                            <a:t>(1)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func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Double Variance Reduction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29221"/>
                      </a:ext>
                    </a:extLst>
                  </a:tr>
                  <a:tr h="844569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[XJWCB21,NeurIPS],</a:t>
                          </a: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[RZMJR21,NeurIPS]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(3)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  <a:p>
                          <a:r>
                            <a:rPr lang="en-US" sz="14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≤1,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oMath>
                          </a14:m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Reference-Advantage Decomposition </a:t>
                          </a:r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822075"/>
                      </a:ext>
                    </a:extLst>
                  </a:tr>
                  <a:tr h="116087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[</a:t>
                          </a:r>
                          <a:r>
                            <a:rPr lang="en-US" b="1" u="sng" dirty="0">
                              <a:solidFill>
                                <a:srgbClr val="FFC000"/>
                              </a:solidFill>
                            </a:rPr>
                            <a:t>Y</a:t>
                          </a:r>
                          <a:r>
                            <a:rPr lang="en-US" b="1" u="none" dirty="0">
                              <a:solidFill>
                                <a:srgbClr val="FFC000"/>
                              </a:solidFill>
                            </a:rPr>
                            <a:t>W21,NeurIPS</a:t>
                          </a:r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]</a:t>
                          </a:r>
                        </a:p>
                        <a:p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Instance-dependent</a:t>
                          </a:r>
                        </a:p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Faster convergence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  <m:rad>
                                      <m:radPr>
                                        <m:degHide m:val="on"/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200" b="0" i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Var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1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rad>
                                  </m:e>
                                </m:nary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lim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altLang="zh-CN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altLang="zh-CN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func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Adaptive Pessimistic Value Iteration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41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CD52FAB-9432-4C03-D746-969069772E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411360"/>
                  </p:ext>
                </p:extLst>
              </p:nvPr>
            </p:nvGraphicFramePr>
            <p:xfrm>
              <a:off x="608944" y="729926"/>
              <a:ext cx="9601200" cy="4167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7233">
                      <a:extLst>
                        <a:ext uri="{9D8B030D-6E8A-4147-A177-3AD203B41FA5}">
                          <a16:colId xmlns:a16="http://schemas.microsoft.com/office/drawing/2014/main" val="451732045"/>
                        </a:ext>
                      </a:extLst>
                    </a:gridCol>
                    <a:gridCol w="3421626">
                      <a:extLst>
                        <a:ext uri="{9D8B030D-6E8A-4147-A177-3AD203B41FA5}">
                          <a16:colId xmlns:a16="http://schemas.microsoft.com/office/drawing/2014/main" val="1817980495"/>
                        </a:ext>
                      </a:extLst>
                    </a:gridCol>
                    <a:gridCol w="2227006">
                      <a:extLst>
                        <a:ext uri="{9D8B030D-6E8A-4147-A177-3AD203B41FA5}">
                          <a16:colId xmlns:a16="http://schemas.microsoft.com/office/drawing/2014/main" val="47180866"/>
                        </a:ext>
                      </a:extLst>
                    </a:gridCol>
                    <a:gridCol w="1765335">
                      <a:extLst>
                        <a:ext uri="{9D8B030D-6E8A-4147-A177-3AD203B41FA5}">
                          <a16:colId xmlns:a16="http://schemas.microsoft.com/office/drawing/2014/main" val="1990237412"/>
                        </a:ext>
                      </a:extLst>
                    </a:gridCol>
                  </a:tblGrid>
                  <a:tr h="44427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704" t="-5714" r="-117778" b="-9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Technique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34636"/>
                      </a:ext>
                    </a:extLst>
                  </a:tr>
                  <a:tr h="856227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[XJ20,UAI]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704" t="-54412" r="-117778" b="-37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1136" t="-54412" r="-80682" b="-37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Minimax Bellman Error Minimization </a:t>
                          </a:r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90455"/>
                      </a:ext>
                    </a:extLst>
                  </a:tr>
                  <a:tr h="833353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en-US" b="1" u="sng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BW21,NeurIPS]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704" t="-161538" r="-117778" b="-2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1136" t="-161538" r="-80682" b="-2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Double Variance Reduction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29221"/>
                      </a:ext>
                    </a:extLst>
                  </a:tr>
                  <a:tr h="844569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[XJWCB21,NeurIPS],</a:t>
                          </a:r>
                        </a:p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[RZMJR21,NeurIPS]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704" t="-253731" r="-117778" b="-180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1136" t="-253731" r="-80682" b="-180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Reference-Advantage Decomposition </a:t>
                          </a:r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82207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[</a:t>
                          </a:r>
                          <a:r>
                            <a:rPr lang="en-US" b="1" u="sng" dirty="0">
                              <a:solidFill>
                                <a:srgbClr val="FFC000"/>
                              </a:solidFill>
                            </a:rPr>
                            <a:t>Y</a:t>
                          </a:r>
                          <a:r>
                            <a:rPr lang="en-US" b="1" u="none" dirty="0">
                              <a:solidFill>
                                <a:srgbClr val="FFC000"/>
                              </a:solidFill>
                            </a:rPr>
                            <a:t>W21,NeurIPS</a:t>
                          </a:r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]</a:t>
                          </a:r>
                        </a:p>
                        <a:p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Instance-dependent</a:t>
                          </a:r>
                        </a:p>
                        <a:p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Faster convergence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704" t="-252128" r="-117778" b="-28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1136" t="-252128" r="-80682" b="-28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Adaptive Pessimistic Value Iteration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41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85F7D7-38A8-49DD-21B4-4478690162F1}"/>
              </a:ext>
            </a:extLst>
          </p:cNvPr>
          <p:cNvSpPr txBox="1"/>
          <p:nvPr/>
        </p:nvSpPr>
        <p:spPr>
          <a:xfrm>
            <a:off x="145274" y="5908098"/>
            <a:ext cx="8616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u="sng" dirty="0"/>
              <a:t>Y</a:t>
            </a:r>
            <a:r>
              <a:rPr lang="en-US" sz="1400" dirty="0"/>
              <a:t>W21,NeurIPS] Towards Instance-Optimal Offline Reinforcement Learning with Pessimism 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E5C99-E241-8DF4-64A4-4E3EF877B0C0}"/>
              </a:ext>
            </a:extLst>
          </p:cNvPr>
          <p:cNvSpPr txBox="1"/>
          <p:nvPr/>
        </p:nvSpPr>
        <p:spPr>
          <a:xfrm>
            <a:off x="10324011" y="1287473"/>
            <a:ext cx="186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Minimax optimal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3E68D-0D0B-61D8-5AB2-A01AB975A4F5}"/>
              </a:ext>
            </a:extLst>
          </p:cNvPr>
          <p:cNvSpPr txBox="1"/>
          <p:nvPr/>
        </p:nvSpPr>
        <p:spPr>
          <a:xfrm>
            <a:off x="10324011" y="2180640"/>
            <a:ext cx="186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Minimax optimal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C371-040D-CBB3-88E9-A5D63C5BCD5B}"/>
              </a:ext>
            </a:extLst>
          </p:cNvPr>
          <p:cNvSpPr txBox="1">
            <a:spLocks/>
          </p:cNvSpPr>
          <p:nvPr/>
        </p:nvSpPr>
        <p:spPr>
          <a:xfrm>
            <a:off x="6457950" y="63706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BC17F9-AEC0-FE6D-6F3C-D855F21742B9}"/>
              </a:ext>
            </a:extLst>
          </p:cNvPr>
          <p:cNvCxnSpPr>
            <a:cxnSpLocks/>
          </p:cNvCxnSpPr>
          <p:nvPr/>
        </p:nvCxnSpPr>
        <p:spPr>
          <a:xfrm flipV="1">
            <a:off x="2510644" y="3333136"/>
            <a:ext cx="1096694" cy="542519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66F7B7-7C59-30FC-FF3B-DCEB0092D4A2}"/>
              </a:ext>
            </a:extLst>
          </p:cNvPr>
          <p:cNvCxnSpPr>
            <a:cxnSpLocks/>
          </p:cNvCxnSpPr>
          <p:nvPr/>
        </p:nvCxnSpPr>
        <p:spPr>
          <a:xfrm flipV="1">
            <a:off x="2510644" y="2603980"/>
            <a:ext cx="1199933" cy="1271675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56269D-8E6B-30D9-831D-EBAA2901197D}"/>
              </a:ext>
            </a:extLst>
          </p:cNvPr>
          <p:cNvCxnSpPr>
            <a:cxnSpLocks/>
          </p:cNvCxnSpPr>
          <p:nvPr/>
        </p:nvCxnSpPr>
        <p:spPr>
          <a:xfrm flipV="1">
            <a:off x="2510644" y="1656805"/>
            <a:ext cx="1264240" cy="221885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A02F5-044D-2E87-82C5-651D3F6F530E}"/>
              </a:ext>
            </a:extLst>
          </p:cNvPr>
          <p:cNvSpPr/>
          <p:nvPr/>
        </p:nvSpPr>
        <p:spPr>
          <a:xfrm>
            <a:off x="1135764" y="5077101"/>
            <a:ext cx="91882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Our line of researches are (very likely) the strongest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near-optimal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instance-dependent results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offline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RL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to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date!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9D08-EB71-2945-9CED-31FCA2DA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</a:t>
            </a:r>
            <a:r>
              <a:rPr lang="en-US" altLang="zh-CN" dirty="0"/>
              <a:t>-home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9F9E6-6524-AD88-FD06-42EB37DB7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753270"/>
            <a:ext cx="9963150" cy="2698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The instance-dependent bounds reveal t</a:t>
            </a:r>
            <a:r>
              <a:rPr lang="en-US" sz="2800" b="1" dirty="0"/>
              <a:t>he offline learning hardness is a mixed effect of </a:t>
            </a:r>
            <a:r>
              <a:rPr lang="en-US" sz="2800" b="1" dirty="0">
                <a:solidFill>
                  <a:srgbClr val="C00000"/>
                </a:solidFill>
              </a:rPr>
              <a:t>distribution mismatch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environmental variations! 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Further generalizations to the continuous cases help explain the behavior of the more complex problems!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46A5E03-33E4-05C9-EA8B-71F4AB396C02}"/>
              </a:ext>
            </a:extLst>
          </p:cNvPr>
          <p:cNvSpPr txBox="1">
            <a:spLocks/>
          </p:cNvSpPr>
          <p:nvPr/>
        </p:nvSpPr>
        <p:spPr>
          <a:xfrm>
            <a:off x="6457950" y="63706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1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9D08-EB71-2945-9CED-31FCA2DA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9F9E6-6524-AD88-FD06-42EB37DB7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8" y="1347464"/>
            <a:ext cx="12137681" cy="23735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How to remove the uniform coverage assumption with partial coverage </a:t>
            </a:r>
            <a:r>
              <a:rPr lang="en-US" b="1" dirty="0"/>
              <a:t>assumption? 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Online ”Failure”: Potential Function bound will break due to exploration</a:t>
            </a:r>
            <a:endParaRPr lang="en-US" sz="2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/>
              <a:t>Leveraging the design principles to empirically evaluate PFQL</a:t>
            </a:r>
            <a:endParaRPr lang="en-US" sz="28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46A5E03-33E4-05C9-EA8B-71F4AB396C02}"/>
              </a:ext>
            </a:extLst>
          </p:cNvPr>
          <p:cNvSpPr txBox="1">
            <a:spLocks/>
          </p:cNvSpPr>
          <p:nvPr/>
        </p:nvSpPr>
        <p:spPr>
          <a:xfrm>
            <a:off x="6457950" y="63706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3357FA-CFC5-E8EA-7F6F-EA86BEAB70B6}"/>
              </a:ext>
            </a:extLst>
          </p:cNvPr>
          <p:cNvSpPr txBox="1">
            <a:spLocks/>
          </p:cNvSpPr>
          <p:nvPr/>
        </p:nvSpPr>
        <p:spPr>
          <a:xfrm>
            <a:off x="643688" y="5213356"/>
            <a:ext cx="11139060" cy="5943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27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81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E70A-4F2A-BC26-5126-0C376A14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106810"/>
            <a:ext cx="11139060" cy="5943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RL model: Markov Decision Processes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B62A1-13C8-F613-A213-5B3562CF0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84" y="2846279"/>
                <a:ext cx="10350224" cy="25276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1900" b="1" dirty="0"/>
                  <a:t> Markov Decision Process </a:t>
                </a:r>
              </a:p>
              <a:p>
                <a:pPr lvl="1"/>
                <a:r>
                  <a:rPr lang="en-US" altLang="zh-CN" sz="1900" dirty="0"/>
                  <a:t>State space, Action space,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horizon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H, Reward </a:t>
                </a:r>
                <a14:m>
                  <m:oMath xmlns:m="http://schemas.openxmlformats.org/officeDocument/2006/math">
                    <m:r>
                      <a:rPr lang="en-US" altLang="zh-CN" sz="19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9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900" i="1" dirty="0" smtClean="0">
                        <a:latin typeface="Cambria Math" panose="02040503050406030204" pitchFamily="18" charset="0"/>
                      </a:rPr>
                      <m:t>|&lt;=1</m:t>
                    </m:r>
                  </m:oMath>
                </a14:m>
                <a:r>
                  <a:rPr lang="en-US" altLang="zh-CN" sz="1900" dirty="0"/>
                  <a:t>.</a:t>
                </a:r>
              </a:p>
              <a:p>
                <a:pPr lvl="1"/>
                <a:r>
                  <a:rPr lang="en-US" altLang="zh-CN" sz="1900" dirty="0"/>
                  <a:t>transitions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(∙|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900" dirty="0"/>
              </a:p>
              <a:p>
                <a:pPr lvl="1"/>
                <a:r>
                  <a:rPr lang="en-US" altLang="zh-CN" sz="1900" dirty="0"/>
                  <a:t>Logging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(∙|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900" dirty="0"/>
                  <a:t> for offline RL</a:t>
                </a:r>
              </a:p>
              <a:p>
                <a:pPr lvl="1"/>
                <a:r>
                  <a:rPr lang="en-US" altLang="zh-CN" sz="1900" dirty="0"/>
                  <a:t>Each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policy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induces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a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visitation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d>
                      <m:d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900" dirty="0"/>
              </a:p>
              <a:p>
                <a:pPr lvl="1"/>
                <a:r>
                  <a:rPr lang="en-US" altLang="zh-CN" sz="1900" dirty="0"/>
                  <a:t>Value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of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a</a:t>
                </a:r>
                <a:r>
                  <a:rPr lang="zh-CN" altLang="en-US" sz="1900" dirty="0"/>
                  <a:t> </a:t>
                </a:r>
                <a:r>
                  <a:rPr lang="en-US" altLang="zh-CN" sz="1900" dirty="0"/>
                  <a:t>policy: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sSub>
                          <m:sSub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900" dirty="0"/>
                  <a:t>, and V-function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9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9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19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zh-CN" sz="19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9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e>
                      <m:e>
                        <m:sSub>
                          <m:sSub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1900" dirty="0"/>
                  <a:t>, Q-function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9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9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9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e>
                      <m:e>
                        <m:sSub>
                          <m:sSub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1900" dirty="0"/>
                  <a:t>. </a:t>
                </a: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B62A1-13C8-F613-A213-5B3562CF0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84" y="2846279"/>
                <a:ext cx="10350224" cy="2527673"/>
              </a:xfrm>
              <a:blipFill>
                <a:blip r:embed="rId3"/>
                <a:stretch>
                  <a:fillRect t="-3000" b="-1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1F587-B578-E22C-20E0-0F4755AF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714F05-409E-2D3E-5F51-F9C555901A1A}"/>
                  </a:ext>
                </a:extLst>
              </p:cNvPr>
              <p:cNvSpPr txBox="1"/>
              <p:nvPr/>
            </p:nvSpPr>
            <p:spPr>
              <a:xfrm>
                <a:off x="6001481" y="1626919"/>
                <a:ext cx="256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714F05-409E-2D3E-5F51-F9C555901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81" y="1626919"/>
                <a:ext cx="256672" cy="276999"/>
              </a:xfrm>
              <a:prstGeom prst="rect">
                <a:avLst/>
              </a:prstGeom>
              <a:blipFill>
                <a:blip r:embed="rId4"/>
                <a:stretch>
                  <a:fillRect l="-14286" r="-476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E9E3AC-6A05-59E5-875F-C56E7C6F579A}"/>
              </a:ext>
            </a:extLst>
          </p:cNvPr>
          <p:cNvCxnSpPr/>
          <p:nvPr/>
        </p:nvCxnSpPr>
        <p:spPr>
          <a:xfrm>
            <a:off x="6463239" y="1813610"/>
            <a:ext cx="754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476759-3487-F5CA-D365-C02056C1BEB7}"/>
                  </a:ext>
                </a:extLst>
              </p:cNvPr>
              <p:cNvSpPr txBox="1"/>
              <p:nvPr/>
            </p:nvSpPr>
            <p:spPr>
              <a:xfrm>
                <a:off x="7447215" y="1626919"/>
                <a:ext cx="261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476759-3487-F5CA-D365-C02056C1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15" y="1626919"/>
                <a:ext cx="261995" cy="276999"/>
              </a:xfrm>
              <a:prstGeom prst="rect">
                <a:avLst/>
              </a:prstGeom>
              <a:blipFill>
                <a:blip r:embed="rId5"/>
                <a:stretch>
                  <a:fillRect l="-13636" r="-454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4AF1F0-65E0-AD34-3495-54F43850C8F0}"/>
              </a:ext>
            </a:extLst>
          </p:cNvPr>
          <p:cNvCxnSpPr/>
          <p:nvPr/>
        </p:nvCxnSpPr>
        <p:spPr>
          <a:xfrm>
            <a:off x="7887593" y="1813610"/>
            <a:ext cx="754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B92A59-C4C1-6C6F-EFE0-B8269F3D5042}"/>
                  </a:ext>
                </a:extLst>
              </p:cNvPr>
              <p:cNvSpPr txBox="1"/>
              <p:nvPr/>
            </p:nvSpPr>
            <p:spPr>
              <a:xfrm>
                <a:off x="9381281" y="1635639"/>
                <a:ext cx="2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B92A59-C4C1-6C6F-EFE0-B8269F3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281" y="1635639"/>
                <a:ext cx="295337" cy="276999"/>
              </a:xfrm>
              <a:prstGeom prst="rect">
                <a:avLst/>
              </a:prstGeom>
              <a:blipFill>
                <a:blip r:embed="rId6"/>
                <a:stretch>
                  <a:fillRect l="-83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B4DB93E-836B-B659-4687-591102E7000B}"/>
              </a:ext>
            </a:extLst>
          </p:cNvPr>
          <p:cNvSpPr/>
          <p:nvPr/>
        </p:nvSpPr>
        <p:spPr>
          <a:xfrm>
            <a:off x="10723976" y="1562411"/>
            <a:ext cx="456092" cy="456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1B4C03-7F3B-BED3-1345-1FA947610D39}"/>
                  </a:ext>
                </a:extLst>
              </p:cNvPr>
              <p:cNvSpPr txBox="1"/>
              <p:nvPr/>
            </p:nvSpPr>
            <p:spPr>
              <a:xfrm>
                <a:off x="10753153" y="1650806"/>
                <a:ext cx="3977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1B4C03-7F3B-BED3-1345-1FA947610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153" y="1650806"/>
                <a:ext cx="397737" cy="215444"/>
              </a:xfrm>
              <a:prstGeom prst="rect">
                <a:avLst/>
              </a:prstGeom>
              <a:blipFill>
                <a:blip r:embed="rId7"/>
                <a:stretch>
                  <a:fillRect l="-6250" r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225C144-7A6B-BA7D-337A-8EDAD3E96F6B}"/>
              </a:ext>
            </a:extLst>
          </p:cNvPr>
          <p:cNvSpPr/>
          <p:nvPr/>
        </p:nvSpPr>
        <p:spPr>
          <a:xfrm>
            <a:off x="9281571" y="1574464"/>
            <a:ext cx="456092" cy="456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8004D-B24C-7A68-15A9-FB27F44ABA9A}"/>
              </a:ext>
            </a:extLst>
          </p:cNvPr>
          <p:cNvSpPr/>
          <p:nvPr/>
        </p:nvSpPr>
        <p:spPr>
          <a:xfrm>
            <a:off x="5901771" y="1593812"/>
            <a:ext cx="456092" cy="456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8861EB-387E-6B99-1B38-0CCD4C658FAD}"/>
              </a:ext>
            </a:extLst>
          </p:cNvPr>
          <p:cNvSpPr/>
          <p:nvPr/>
        </p:nvSpPr>
        <p:spPr>
          <a:xfrm>
            <a:off x="7330740" y="1572878"/>
            <a:ext cx="456092" cy="456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A14BE3-696D-F77C-8B32-065F76B139A5}"/>
              </a:ext>
            </a:extLst>
          </p:cNvPr>
          <p:cNvCxnSpPr/>
          <p:nvPr/>
        </p:nvCxnSpPr>
        <p:spPr>
          <a:xfrm>
            <a:off x="9863143" y="1811491"/>
            <a:ext cx="754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C960E6-3E78-92C5-D596-4CA2EE265C67}"/>
                  </a:ext>
                </a:extLst>
              </p:cNvPr>
              <p:cNvSpPr txBox="1"/>
              <p:nvPr/>
            </p:nvSpPr>
            <p:spPr>
              <a:xfrm>
                <a:off x="8501422" y="1580752"/>
                <a:ext cx="807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C960E6-3E78-92C5-D596-4CA2EE265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22" y="1580752"/>
                <a:ext cx="8075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Diamond 26">
            <a:extLst>
              <a:ext uri="{FF2B5EF4-FFF2-40B4-BE49-F238E27FC236}">
                <a16:creationId xmlns:a16="http://schemas.microsoft.com/office/drawing/2014/main" id="{73E6E7D8-7E03-B48C-F387-674DBEA66685}"/>
              </a:ext>
            </a:extLst>
          </p:cNvPr>
          <p:cNvSpPr/>
          <p:nvPr/>
        </p:nvSpPr>
        <p:spPr>
          <a:xfrm>
            <a:off x="6052569" y="2192038"/>
            <a:ext cx="586286" cy="456092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75746E-97FF-34BB-55E4-486509169FBF}"/>
                  </a:ext>
                </a:extLst>
              </p:cNvPr>
              <p:cNvSpPr txBox="1"/>
              <p:nvPr/>
            </p:nvSpPr>
            <p:spPr>
              <a:xfrm>
                <a:off x="6157448" y="2212810"/>
                <a:ext cx="376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75746E-97FF-34BB-55E4-48650916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48" y="2212810"/>
                <a:ext cx="3763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iamond 28">
            <a:extLst>
              <a:ext uri="{FF2B5EF4-FFF2-40B4-BE49-F238E27FC236}">
                <a16:creationId xmlns:a16="http://schemas.microsoft.com/office/drawing/2014/main" id="{394573D0-322A-1DE3-71DA-C122E4DF18E7}"/>
              </a:ext>
            </a:extLst>
          </p:cNvPr>
          <p:cNvSpPr/>
          <p:nvPr/>
        </p:nvSpPr>
        <p:spPr>
          <a:xfrm>
            <a:off x="7510612" y="2189895"/>
            <a:ext cx="586143" cy="455981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39AB1-6740-BBBC-AB35-83FA9A8C6684}"/>
                  </a:ext>
                </a:extLst>
              </p:cNvPr>
              <p:cNvSpPr txBox="1"/>
              <p:nvPr/>
            </p:nvSpPr>
            <p:spPr>
              <a:xfrm>
                <a:off x="7615491" y="2210557"/>
                <a:ext cx="376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39AB1-6740-BBBC-AB35-83FA9A8C6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91" y="2210557"/>
                <a:ext cx="3763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iamond 30">
            <a:extLst>
              <a:ext uri="{FF2B5EF4-FFF2-40B4-BE49-F238E27FC236}">
                <a16:creationId xmlns:a16="http://schemas.microsoft.com/office/drawing/2014/main" id="{4A9BEB75-2001-D94A-87CF-C06C92A17249}"/>
              </a:ext>
            </a:extLst>
          </p:cNvPr>
          <p:cNvSpPr/>
          <p:nvPr/>
        </p:nvSpPr>
        <p:spPr>
          <a:xfrm>
            <a:off x="9252507" y="2208981"/>
            <a:ext cx="586143" cy="455981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A04C8-A71F-669F-CF60-09C377FBF135}"/>
                  </a:ext>
                </a:extLst>
              </p:cNvPr>
              <p:cNvSpPr txBox="1"/>
              <p:nvPr/>
            </p:nvSpPr>
            <p:spPr>
              <a:xfrm>
                <a:off x="9357386" y="2229643"/>
                <a:ext cx="376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A04C8-A71F-669F-CF60-09C377FBF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86" y="2229643"/>
                <a:ext cx="376383" cy="369332"/>
              </a:xfrm>
              <a:prstGeom prst="rect">
                <a:avLst/>
              </a:prstGeom>
              <a:blipFill>
                <a:blip r:embed="rId11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67889-B212-A2BB-DA69-812C0F48B5F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345640" y="1215385"/>
            <a:ext cx="528512" cy="997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BCB4D4-B86D-EA1E-14B9-1832A2B01F9F}"/>
                  </a:ext>
                </a:extLst>
              </p:cNvPr>
              <p:cNvSpPr txBox="1"/>
              <p:nvPr/>
            </p:nvSpPr>
            <p:spPr>
              <a:xfrm>
                <a:off x="6964572" y="818227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BCB4D4-B86D-EA1E-14B9-1832A2B0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72" y="818227"/>
                <a:ext cx="238527" cy="276999"/>
              </a:xfrm>
              <a:prstGeom prst="rect">
                <a:avLst/>
              </a:prstGeom>
              <a:blipFill>
                <a:blip r:embed="rId12"/>
                <a:stretch>
                  <a:fillRect l="-1500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1541E69-8CD1-FFA8-58C3-E382F5FC405E}"/>
              </a:ext>
            </a:extLst>
          </p:cNvPr>
          <p:cNvSpPr/>
          <p:nvPr/>
        </p:nvSpPr>
        <p:spPr>
          <a:xfrm>
            <a:off x="6864862" y="78512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5A4F03-AB7C-463B-392A-C63074749A0B}"/>
                  </a:ext>
                </a:extLst>
              </p:cNvPr>
              <p:cNvSpPr txBox="1"/>
              <p:nvPr/>
            </p:nvSpPr>
            <p:spPr>
              <a:xfrm>
                <a:off x="8091584" y="818227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5A4F03-AB7C-463B-392A-C63074749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84" y="818227"/>
                <a:ext cx="243848" cy="276999"/>
              </a:xfrm>
              <a:prstGeom prst="rect">
                <a:avLst/>
              </a:prstGeom>
              <a:blipFill>
                <a:blip r:embed="rId13"/>
                <a:stretch>
                  <a:fillRect l="-9524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1F6E86B9-B906-B4DA-4120-CB086020E8E3}"/>
              </a:ext>
            </a:extLst>
          </p:cNvPr>
          <p:cNvSpPr/>
          <p:nvPr/>
        </p:nvSpPr>
        <p:spPr>
          <a:xfrm>
            <a:off x="7991874" y="785120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5C0674-CA5F-A2FB-B44B-501F7BA29277}"/>
                  </a:ext>
                </a:extLst>
              </p:cNvPr>
              <p:cNvSpPr txBox="1"/>
              <p:nvPr/>
            </p:nvSpPr>
            <p:spPr>
              <a:xfrm>
                <a:off x="10085926" y="820511"/>
                <a:ext cx="277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5C0674-CA5F-A2FB-B44B-501F7BA2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26" y="820511"/>
                <a:ext cx="277191" cy="276999"/>
              </a:xfrm>
              <a:prstGeom prst="rect">
                <a:avLst/>
              </a:prstGeom>
              <a:blipFill>
                <a:blip r:embed="rId14"/>
                <a:stretch>
                  <a:fillRect l="-130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B9BF65B-1F4D-C58C-D781-7065D5B69165}"/>
              </a:ext>
            </a:extLst>
          </p:cNvPr>
          <p:cNvSpPr/>
          <p:nvPr/>
        </p:nvSpPr>
        <p:spPr>
          <a:xfrm>
            <a:off x="9986216" y="787404"/>
            <a:ext cx="456092" cy="45609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73113C-CA7D-C70A-1AF8-60E83E63D971}"/>
              </a:ext>
            </a:extLst>
          </p:cNvPr>
          <p:cNvCxnSpPr>
            <a:cxnSpLocks/>
          </p:cNvCxnSpPr>
          <p:nvPr/>
        </p:nvCxnSpPr>
        <p:spPr>
          <a:xfrm flipV="1">
            <a:off x="6506919" y="2011439"/>
            <a:ext cx="781576" cy="31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FB96C8-B8FA-72D6-28C5-E33829A16564}"/>
              </a:ext>
            </a:extLst>
          </p:cNvPr>
          <p:cNvCxnSpPr>
            <a:cxnSpLocks/>
          </p:cNvCxnSpPr>
          <p:nvPr/>
        </p:nvCxnSpPr>
        <p:spPr>
          <a:xfrm flipV="1">
            <a:off x="7931974" y="1321168"/>
            <a:ext cx="185380" cy="847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1DC0D8-2A23-4A3C-4598-102EBD9A3FFD}"/>
              </a:ext>
            </a:extLst>
          </p:cNvPr>
          <p:cNvCxnSpPr>
            <a:cxnSpLocks/>
          </p:cNvCxnSpPr>
          <p:nvPr/>
        </p:nvCxnSpPr>
        <p:spPr>
          <a:xfrm flipV="1">
            <a:off x="8006839" y="1977657"/>
            <a:ext cx="781576" cy="31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C1F211-68F2-3611-558C-1FFB42FBC5CD}"/>
              </a:ext>
            </a:extLst>
          </p:cNvPr>
          <p:cNvCxnSpPr>
            <a:cxnSpLocks/>
          </p:cNvCxnSpPr>
          <p:nvPr/>
        </p:nvCxnSpPr>
        <p:spPr>
          <a:xfrm flipV="1">
            <a:off x="9671058" y="1291744"/>
            <a:ext cx="528512" cy="997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31FB26-C621-6B04-4427-0E2BAE92BA76}"/>
              </a:ext>
            </a:extLst>
          </p:cNvPr>
          <p:cNvCxnSpPr>
            <a:cxnSpLocks/>
          </p:cNvCxnSpPr>
          <p:nvPr/>
        </p:nvCxnSpPr>
        <p:spPr>
          <a:xfrm flipV="1">
            <a:off x="9849427" y="1977657"/>
            <a:ext cx="781576" cy="31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81037B9-1BCE-0F48-7DF7-B6B25C823192}"/>
                  </a:ext>
                </a:extLst>
              </p:cNvPr>
              <p:cNvSpPr/>
              <p:nvPr/>
            </p:nvSpPr>
            <p:spPr>
              <a:xfrm>
                <a:off x="8032513" y="3079452"/>
                <a:ext cx="468909" cy="29634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81037B9-1BCE-0F48-7DF7-B6B25C823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513" y="3079452"/>
                <a:ext cx="468909" cy="296343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478369-27EB-F5C4-493B-A57512CD1B97}"/>
              </a:ext>
            </a:extLst>
          </p:cNvPr>
          <p:cNvCxnSpPr>
            <a:cxnSpLocks/>
          </p:cNvCxnSpPr>
          <p:nvPr/>
        </p:nvCxnSpPr>
        <p:spPr>
          <a:xfrm flipH="1" flipV="1">
            <a:off x="6559562" y="2566962"/>
            <a:ext cx="1353019" cy="595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0E2E09E-08FC-0F59-6ECB-6452B05D4819}"/>
              </a:ext>
            </a:extLst>
          </p:cNvPr>
          <p:cNvCxnSpPr>
            <a:cxnSpLocks/>
          </p:cNvCxnSpPr>
          <p:nvPr/>
        </p:nvCxnSpPr>
        <p:spPr>
          <a:xfrm flipH="1" flipV="1">
            <a:off x="7991874" y="2633837"/>
            <a:ext cx="272791" cy="369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680218-A492-ABB6-E320-D92798575A91}"/>
              </a:ext>
            </a:extLst>
          </p:cNvPr>
          <p:cNvCxnSpPr>
            <a:cxnSpLocks/>
          </p:cNvCxnSpPr>
          <p:nvPr/>
        </p:nvCxnSpPr>
        <p:spPr>
          <a:xfrm flipV="1">
            <a:off x="8598295" y="2603385"/>
            <a:ext cx="759091" cy="510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90E9E77-51A7-D0C1-9308-BB7C449160B6}"/>
              </a:ext>
            </a:extLst>
          </p:cNvPr>
          <p:cNvSpPr txBox="1"/>
          <p:nvPr/>
        </p:nvSpPr>
        <p:spPr>
          <a:xfrm>
            <a:off x="9907875" y="3290318"/>
            <a:ext cx="16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[MDP example]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B08CEA-FA40-21E2-B7DD-D11F3755D6E7}"/>
              </a:ext>
            </a:extLst>
          </p:cNvPr>
          <p:cNvCxnSpPr>
            <a:cxnSpLocks/>
          </p:cNvCxnSpPr>
          <p:nvPr/>
        </p:nvCxnSpPr>
        <p:spPr>
          <a:xfrm flipV="1">
            <a:off x="6305983" y="1077454"/>
            <a:ext cx="537643" cy="537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9E263F-C387-A67E-6EF5-4955E28560EC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7609782" y="1174419"/>
            <a:ext cx="448885" cy="390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E588D-9A48-E6B5-FAF8-5464CF9B787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9509617" y="1145030"/>
            <a:ext cx="488711" cy="429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427915-CA4E-8B9D-8A16-C003FBDDB7E0}"/>
                  </a:ext>
                </a:extLst>
              </p:cNvPr>
              <p:cNvSpPr txBox="1"/>
              <p:nvPr/>
            </p:nvSpPr>
            <p:spPr>
              <a:xfrm>
                <a:off x="876612" y="5511218"/>
                <a:ext cx="9209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Call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800" dirty="0"/>
                  <a:t> an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/>
                  <a:t>-optimal policy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427915-CA4E-8B9D-8A16-C003FBDD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2" y="5511218"/>
                <a:ext cx="9209314" cy="523220"/>
              </a:xfrm>
              <a:prstGeom prst="rect">
                <a:avLst/>
              </a:prstGeom>
              <a:blipFill>
                <a:blip r:embed="rId16"/>
                <a:stretch>
                  <a:fillRect l="-1377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6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E70A-4F2A-BC26-5126-0C376A14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goal of offline RL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1F587-B578-E22C-20E0-0F4755AF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8E0E-EF35-C247-9DAF-68A6DFCEDE8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83D4A757-DD9C-EA71-1B47-FCA64786922D}"/>
              </a:ext>
            </a:extLst>
          </p:cNvPr>
          <p:cNvSpPr/>
          <p:nvPr/>
        </p:nvSpPr>
        <p:spPr>
          <a:xfrm>
            <a:off x="2479729" y="2293749"/>
            <a:ext cx="1429393" cy="1539679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Offline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C03EF1A-DD99-521D-BFC4-8DD399EE97A6}"/>
              </a:ext>
            </a:extLst>
          </p:cNvPr>
          <p:cNvSpPr/>
          <p:nvPr/>
        </p:nvSpPr>
        <p:spPr>
          <a:xfrm>
            <a:off x="4669729" y="2650648"/>
            <a:ext cx="1186249" cy="6909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09D6A-BC1F-A7E1-CDCA-3AAE31556FC3}"/>
                  </a:ext>
                </a:extLst>
              </p:cNvPr>
              <p:cNvSpPr txBox="1"/>
              <p:nvPr/>
            </p:nvSpPr>
            <p:spPr>
              <a:xfrm>
                <a:off x="1539704" y="4174769"/>
                <a:ext cx="3309442" cy="85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09D6A-BC1F-A7E1-CDCA-3AAE3155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04" y="4174769"/>
                <a:ext cx="3309442" cy="85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A55BDD-CD6E-A4A2-A22C-CF1F83F8A031}"/>
                  </a:ext>
                </a:extLst>
              </p:cNvPr>
              <p:cNvSpPr txBox="1"/>
              <p:nvPr/>
            </p:nvSpPr>
            <p:spPr>
              <a:xfrm>
                <a:off x="6457950" y="2397635"/>
                <a:ext cx="2438822" cy="112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    </a:t>
                </a:r>
                <a:r>
                  <a:rPr lang="en-US" sz="2400" dirty="0"/>
                  <a:t>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A55BDD-CD6E-A4A2-A22C-CF1F83F8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97635"/>
                <a:ext cx="2438822" cy="1126399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8B7A8B5-08A6-F5BC-2437-6BA71705B68D}"/>
              </a:ext>
            </a:extLst>
          </p:cNvPr>
          <p:cNvSpPr txBox="1"/>
          <p:nvPr/>
        </p:nvSpPr>
        <p:spPr>
          <a:xfrm>
            <a:off x="6344111" y="3427865"/>
            <a:ext cx="266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Offline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(Policy)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Learning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2CC43A-F582-2FF1-E453-A8A2E6001F5D}"/>
              </a:ext>
            </a:extLst>
          </p:cNvPr>
          <p:cNvSpPr/>
          <p:nvPr/>
        </p:nvSpPr>
        <p:spPr>
          <a:xfrm>
            <a:off x="6214820" y="2293749"/>
            <a:ext cx="2953777" cy="168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2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E4A-801C-60D3-EED9-6E596397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fanatic since </a:t>
            </a:r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D10B8-E588-0EBA-5518-F9DBF962A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464" y="1331483"/>
            <a:ext cx="10661069" cy="601230"/>
          </a:xfrm>
        </p:spPr>
        <p:txBody>
          <a:bodyPr/>
          <a:lstStyle/>
          <a:p>
            <a:r>
              <a:rPr lang="en-US" dirty="0"/>
              <a:t>Many empirical successes in 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0BBB6-1FC7-ACC3-5E08-26B2E4A3E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157F8CE-0D05-8E78-B6BD-F86395F9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4" y="2136335"/>
            <a:ext cx="2860138" cy="3390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3F411-CDC4-4D73-C348-B1CDAB5F4241}"/>
              </a:ext>
            </a:extLst>
          </p:cNvPr>
          <p:cNvSpPr txBox="1"/>
          <p:nvPr/>
        </p:nvSpPr>
        <p:spPr>
          <a:xfrm>
            <a:off x="890336" y="5730139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 (Minh et al. 2015)</a:t>
            </a:r>
          </a:p>
        </p:txBody>
      </p:sp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48139305-CC59-D025-8857-8285A684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96" y="2470762"/>
            <a:ext cx="2454526" cy="2454526"/>
          </a:xfrm>
          <a:prstGeom prst="rect">
            <a:avLst/>
          </a:prstGeom>
        </p:spPr>
      </p:pic>
      <p:pic>
        <p:nvPicPr>
          <p:cNvPr id="14" name="Picture 13" descr="A person in a black and white suit&#10;&#10;Description automatically generated">
            <a:extLst>
              <a:ext uri="{FF2B5EF4-FFF2-40B4-BE49-F238E27FC236}">
                <a16:creationId xmlns:a16="http://schemas.microsoft.com/office/drawing/2014/main" id="{619855A9-EA8A-CA71-47D4-9C0497AB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08" y="3348829"/>
            <a:ext cx="3789863" cy="1989678"/>
          </a:xfrm>
          <a:prstGeom prst="rect">
            <a:avLst/>
          </a:prstGeom>
        </p:spPr>
      </p:pic>
      <p:pic>
        <p:nvPicPr>
          <p:cNvPr id="16" name="Picture 15" descr="A person playing a board game&#10;&#10;Description automatically generated">
            <a:extLst>
              <a:ext uri="{FF2B5EF4-FFF2-40B4-BE49-F238E27FC236}">
                <a16:creationId xmlns:a16="http://schemas.microsoft.com/office/drawing/2014/main" id="{F450C296-700D-3530-C18F-3A8C6E9E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602" y="2297840"/>
            <a:ext cx="2912400" cy="18843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CD727A-021D-5865-818C-B4F56C5581E9}"/>
              </a:ext>
            </a:extLst>
          </p:cNvPr>
          <p:cNvSpPr txBox="1"/>
          <p:nvPr/>
        </p:nvSpPr>
        <p:spPr>
          <a:xfrm>
            <a:off x="4170189" y="5730139"/>
            <a:ext cx="378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Alpha-Go/Zero (Sliver et al. 2016/17)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CA43B-2EA3-00C9-763A-4ED484925499}"/>
              </a:ext>
            </a:extLst>
          </p:cNvPr>
          <p:cNvSpPr txBox="1"/>
          <p:nvPr/>
        </p:nvSpPr>
        <p:spPr>
          <a:xfrm>
            <a:off x="8707460" y="5730139"/>
            <a:ext cx="348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PPO-&gt;GPT-X (Schulman et al. 2017)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B544A17-4F9C-BAAE-0E9A-A9AE7F09B454}"/>
              </a:ext>
            </a:extLst>
          </p:cNvPr>
          <p:cNvSpPr txBox="1">
            <a:spLocks/>
          </p:cNvSpPr>
          <p:nvPr/>
        </p:nvSpPr>
        <p:spPr>
          <a:xfrm>
            <a:off x="2622943" y="6256770"/>
            <a:ext cx="6376677" cy="60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Use deep(-learning) models to learn!</a:t>
            </a:r>
          </a:p>
        </p:txBody>
      </p:sp>
    </p:spTree>
    <p:extLst>
      <p:ext uri="{BB962C8B-B14F-4D97-AF65-F5344CB8AC3E}">
        <p14:creationId xmlns:p14="http://schemas.microsoft.com/office/powerpoint/2010/main" val="151137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1DAE-0F5A-06A2-9D8E-8EE7614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7"/>
            <a:ext cx="11529172" cy="601229"/>
          </a:xfrm>
        </p:spPr>
        <p:txBody>
          <a:bodyPr/>
          <a:lstStyle/>
          <a:p>
            <a:r>
              <a:rPr lang="en-US" dirty="0"/>
              <a:t>Theoretically, we want (provable) data efficiency in offline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47FC0-0725-C65C-C5D0-4C4FF9CD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947" y="1661088"/>
            <a:ext cx="11357811" cy="10821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Tabular RL </a:t>
            </a:r>
            <a:r>
              <a:rPr lang="en-US" sz="2000" dirty="0"/>
              <a:t>e.g.</a:t>
            </a:r>
            <a:r>
              <a:rPr lang="en-US" dirty="0"/>
              <a:t> </a:t>
            </a:r>
            <a:r>
              <a:rPr lang="en-US" sz="2000" dirty="0"/>
              <a:t>[Li et al. 21, Yin et al. 21, </a:t>
            </a:r>
            <a:r>
              <a:rPr lang="en-US" sz="2000" dirty="0" err="1"/>
              <a:t>Rashidinejad</a:t>
            </a:r>
            <a:r>
              <a:rPr lang="en-US" sz="2000" dirty="0"/>
              <a:t> et al. 21, Shi et al. 22]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function </a:t>
            </a:r>
            <a:r>
              <a:rPr lang="en-US" sz="2000" dirty="0"/>
              <a:t>e.g. [</a:t>
            </a:r>
            <a:r>
              <a:rPr lang="en-US" sz="2000" dirty="0" err="1"/>
              <a:t>Jin</a:t>
            </a:r>
            <a:r>
              <a:rPr lang="en-US" sz="2000" dirty="0"/>
              <a:t> et al. 2021, Duan et al. 2021a, Min et al. 21, </a:t>
            </a:r>
            <a:r>
              <a:rPr lang="en-US" sz="2000" dirty="0" err="1"/>
              <a:t>Zanette</a:t>
            </a:r>
            <a:r>
              <a:rPr lang="en-US" sz="2000" dirty="0"/>
              <a:t> et al. 21]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8FE6-105E-2B19-2239-5A49BBC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BCA59A-38C1-22A3-685F-A72B830DE759}"/>
              </a:ext>
            </a:extLst>
          </p:cNvPr>
          <p:cNvSpPr txBox="1">
            <a:spLocks/>
          </p:cNvSpPr>
          <p:nvPr/>
        </p:nvSpPr>
        <p:spPr>
          <a:xfrm>
            <a:off x="360947" y="4295273"/>
            <a:ext cx="11529172" cy="200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Kernels </a:t>
            </a:r>
            <a:r>
              <a:rPr lang="en-US" sz="2000" dirty="0"/>
              <a:t>e.g. [</a:t>
            </a:r>
            <a:r>
              <a:rPr lang="en-US" sz="2000" dirty="0" err="1"/>
              <a:t>Jin</a:t>
            </a:r>
            <a:r>
              <a:rPr lang="en-US" sz="2000" dirty="0"/>
              <a:t> et al. 2021, Duan et al. 2021b]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Semi-parametric </a:t>
            </a:r>
            <a:r>
              <a:rPr lang="en-US" sz="2000" dirty="0"/>
              <a:t>[</a:t>
            </a:r>
            <a:r>
              <a:rPr lang="en-US" sz="2000" dirty="0" err="1"/>
              <a:t>Kallus&amp;Uehara</a:t>
            </a:r>
            <a:r>
              <a:rPr lang="en-US" sz="2000" dirty="0"/>
              <a:t> 20], </a:t>
            </a:r>
            <a:r>
              <a:rPr lang="en-US" dirty="0" err="1"/>
              <a:t>Besov</a:t>
            </a:r>
            <a:r>
              <a:rPr lang="en-US" dirty="0"/>
              <a:t> spaces </a:t>
            </a:r>
            <a:r>
              <a:rPr lang="en-US" sz="2000" dirty="0"/>
              <a:t>[Nguyen et al. 22, Ji et al. 2023]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Function Approximation w/o structural assumption  </a:t>
            </a:r>
            <a:r>
              <a:rPr lang="en-US" sz="2000" dirty="0"/>
              <a:t>e.g.</a:t>
            </a:r>
            <a:r>
              <a:rPr lang="en-US" dirty="0"/>
              <a:t> </a:t>
            </a:r>
            <a:r>
              <a:rPr lang="en-US" sz="2000" dirty="0"/>
              <a:t>[</a:t>
            </a:r>
            <a:r>
              <a:rPr lang="en-US" sz="2000" dirty="0" err="1">
                <a:effectLst/>
              </a:rPr>
              <a:t>Munos&amp;Szepesva</a:t>
            </a:r>
            <a:r>
              <a:rPr lang="en-US" sz="2000" dirty="0">
                <a:effectLst/>
              </a:rPr>
              <a:t> ́</a:t>
            </a:r>
            <a:r>
              <a:rPr lang="en-US" sz="2000" dirty="0" err="1">
                <a:effectLst/>
              </a:rPr>
              <a:t>ri</a:t>
            </a:r>
            <a:r>
              <a:rPr lang="en-US" sz="2000" dirty="0">
                <a:effectLst/>
              </a:rPr>
              <a:t> 08, </a:t>
            </a:r>
            <a:r>
              <a:rPr lang="en-US" sz="2000" dirty="0"/>
              <a:t>Chen et al. 19, Uehara et al. 20, </a:t>
            </a:r>
            <a:r>
              <a:rPr lang="en-US" sz="2000" dirty="0" err="1"/>
              <a:t>Xie</a:t>
            </a:r>
            <a:r>
              <a:rPr lang="en-US" sz="2000" dirty="0"/>
              <a:t> et al. 21, </a:t>
            </a:r>
            <a:r>
              <a:rPr lang="en-US" sz="2000" dirty="0" err="1"/>
              <a:t>Ozdaglar</a:t>
            </a:r>
            <a:r>
              <a:rPr lang="en-US" sz="2000" dirty="0"/>
              <a:t> et al. 23]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66FCAC-63A1-5BB1-8219-43F15A807194}"/>
              </a:ext>
            </a:extLst>
          </p:cNvPr>
          <p:cNvSpPr txBox="1">
            <a:spLocks/>
          </p:cNvSpPr>
          <p:nvPr/>
        </p:nvSpPr>
        <p:spPr>
          <a:xfrm>
            <a:off x="417094" y="3272588"/>
            <a:ext cx="11357811" cy="7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5B21E74-9865-6201-42D7-36B4A5CBCC36}"/>
              </a:ext>
            </a:extLst>
          </p:cNvPr>
          <p:cNvSpPr txBox="1">
            <a:spLocks/>
          </p:cNvSpPr>
          <p:nvPr/>
        </p:nvSpPr>
        <p:spPr>
          <a:xfrm>
            <a:off x="507401" y="3132469"/>
            <a:ext cx="5588600" cy="7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Parametric differentiable models </a:t>
            </a:r>
            <a:endParaRPr lang="en-US" sz="20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8830251-451F-A122-F21B-CF37CDB46605}"/>
              </a:ext>
            </a:extLst>
          </p:cNvPr>
          <p:cNvSpPr txBox="1">
            <a:spLocks/>
          </p:cNvSpPr>
          <p:nvPr/>
        </p:nvSpPr>
        <p:spPr>
          <a:xfrm>
            <a:off x="7694240" y="3137317"/>
            <a:ext cx="1796626" cy="60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This talk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3890027-2BC2-F170-08C7-DDE58586BA86}"/>
              </a:ext>
            </a:extLst>
          </p:cNvPr>
          <p:cNvSpPr/>
          <p:nvPr/>
        </p:nvSpPr>
        <p:spPr>
          <a:xfrm rot="10800000">
            <a:off x="6674563" y="3130961"/>
            <a:ext cx="784014" cy="45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B3CF8BA-B26F-F7AC-8077-8ACC6A9013BE}"/>
              </a:ext>
            </a:extLst>
          </p:cNvPr>
          <p:cNvSpPr txBox="1">
            <a:spLocks/>
          </p:cNvSpPr>
          <p:nvPr/>
        </p:nvSpPr>
        <p:spPr>
          <a:xfrm>
            <a:off x="2310122" y="3724511"/>
            <a:ext cx="6376677" cy="502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Deep-learning models are parametric!</a:t>
            </a:r>
          </a:p>
        </p:txBody>
      </p:sp>
    </p:spTree>
    <p:extLst>
      <p:ext uri="{BB962C8B-B14F-4D97-AF65-F5344CB8AC3E}">
        <p14:creationId xmlns:p14="http://schemas.microsoft.com/office/powerpoint/2010/main" val="138081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1DAE-0F5A-06A2-9D8E-8EE7614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7"/>
            <a:ext cx="11529172" cy="601229"/>
          </a:xfrm>
        </p:spPr>
        <p:txBody>
          <a:bodyPr/>
          <a:lstStyle/>
          <a:p>
            <a:r>
              <a:rPr lang="en-US" dirty="0"/>
              <a:t>Preliminary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8FE6-105E-2B19-2239-5A49BBC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946E3-4C4D-39D2-CF3B-94A7321CE480}"/>
                  </a:ext>
                </a:extLst>
              </p:cNvPr>
              <p:cNvSpPr txBox="1"/>
              <p:nvPr/>
            </p:nvSpPr>
            <p:spPr>
              <a:xfrm>
                <a:off x="1306285" y="1551214"/>
                <a:ext cx="9160329" cy="306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 </a:t>
                </a:r>
                <a:r>
                  <a:rPr lang="en-US" sz="2400" dirty="0"/>
                  <a:t>[</a:t>
                </a:r>
                <a:r>
                  <a:rPr lang="en-US" sz="2400" dirty="0">
                    <a:effectLst/>
                    <a:latin typeface="CMR10"/>
                  </a:rPr>
                  <a:t>Parametric Differentiable Function Class </a:t>
                </a:r>
                <a:r>
                  <a:rPr lang="en-US" sz="2400" dirty="0"/>
                  <a:t>]: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state, action spaces. A known feature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, the parameter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. The parametric function class (a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) is defined as: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 dirty="0"/>
                  <a:t> is 3-rd order smooth with bounded parameter, gradient, Hessian in 2-norm. Previously considered in [Zhang et al. 22] for OPE problem.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946E3-4C4D-39D2-CF3B-94A73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1551214"/>
                <a:ext cx="9160329" cy="3060068"/>
              </a:xfrm>
              <a:prstGeom prst="rect">
                <a:avLst/>
              </a:prstGeom>
              <a:blipFill>
                <a:blip r:embed="rId2"/>
                <a:stretch>
                  <a:fillRect l="-968" t="-826" r="-553" b="-3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DD6737-D037-A521-75C7-3FB2E7C0330B}"/>
                  </a:ext>
                </a:extLst>
              </p:cNvPr>
              <p:cNvSpPr txBox="1"/>
              <p:nvPr/>
            </p:nvSpPr>
            <p:spPr>
              <a:xfrm>
                <a:off x="3531052" y="3301968"/>
                <a:ext cx="4710794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⋅,⋅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DD6737-D037-A521-75C7-3FB2E7C03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052" y="3301968"/>
                <a:ext cx="4710794" cy="416845"/>
              </a:xfrm>
              <a:prstGeom prst="rect">
                <a:avLst/>
              </a:prstGeom>
              <a:blipFill>
                <a:blip r:embed="rId3"/>
                <a:stretch>
                  <a:fillRect l="-18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90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1DAE-0F5A-06A2-9D8E-8EE7614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0" y="365127"/>
            <a:ext cx="11529172" cy="601229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8FE6-105E-2B19-2239-5A49BBC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946E3-4C4D-39D2-CF3B-94A7321CE480}"/>
                  </a:ext>
                </a:extLst>
              </p:cNvPr>
              <p:cNvSpPr txBox="1"/>
              <p:nvPr/>
            </p:nvSpPr>
            <p:spPr>
              <a:xfrm>
                <a:off x="1198000" y="2582767"/>
                <a:ext cx="9160329" cy="1480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Realizability:  </a:t>
                </a:r>
                <a:r>
                  <a:rPr lang="en-US" sz="2400" dirty="0"/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Bellman Completeness: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. Then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d>
                      </m:lim>
                    </m:limLow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 is the Bellman operator.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946E3-4C4D-39D2-CF3B-94A73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00" y="2582767"/>
                <a:ext cx="9160329" cy="1480470"/>
              </a:xfrm>
              <a:prstGeom prst="rect">
                <a:avLst/>
              </a:prstGeom>
              <a:blipFill>
                <a:blip r:embed="rId3"/>
                <a:stretch>
                  <a:fillRect l="-970" t="-847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46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8FE6-105E-2B19-2239-5A49BBC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A65955-D16A-4046-BFD0-1B72065085A0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EF74DE-843F-7B7E-8C75-551E6BD76E73}"/>
                  </a:ext>
                </a:extLst>
              </p:cNvPr>
              <p:cNvSpPr txBox="1"/>
              <p:nvPr/>
            </p:nvSpPr>
            <p:spPr>
              <a:xfrm>
                <a:off x="1024893" y="4680299"/>
                <a:ext cx="9160329" cy="1325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⋅,⋅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⋅,⋅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⋅,⋅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⋅,⋅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EF74DE-843F-7B7E-8C75-551E6BD7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93" y="4680299"/>
                <a:ext cx="9160329" cy="1325940"/>
              </a:xfrm>
              <a:prstGeom prst="rect">
                <a:avLst/>
              </a:prstGeom>
              <a:blipFill>
                <a:blip r:embed="rId3"/>
                <a:stretch>
                  <a:fillRect l="-830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1B6162-7F4D-73C0-78C7-190F583E53B0}"/>
              </a:ext>
            </a:extLst>
          </p:cNvPr>
          <p:cNvSpPr txBox="1"/>
          <p:nvPr/>
        </p:nvSpPr>
        <p:spPr>
          <a:xfrm>
            <a:off x="1024893" y="4326174"/>
            <a:ext cx="354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Uniform Data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F60D1-F989-3874-0145-121A18A1B6B2}"/>
              </a:ext>
            </a:extLst>
          </p:cNvPr>
          <p:cNvSpPr txBox="1"/>
          <p:nvPr/>
        </p:nvSpPr>
        <p:spPr>
          <a:xfrm>
            <a:off x="2501573" y="6240627"/>
            <a:ext cx="630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"quadratic growth" condition [</a:t>
            </a:r>
            <a:r>
              <a:rPr lang="en-US" sz="2400" dirty="0" err="1"/>
              <a:t>Anitescu</a:t>
            </a:r>
            <a:r>
              <a:rPr lang="en-US" sz="2400" dirty="0"/>
              <a:t>, 00]</a:t>
            </a:r>
          </a:p>
        </p:txBody>
      </p:sp>
      <p:pic>
        <p:nvPicPr>
          <p:cNvPr id="7" name="Picture 2" descr="D2, movie, r2, robot, science, space, starwars icon - Download on Iconfinder">
            <a:extLst>
              <a:ext uri="{FF2B5EF4-FFF2-40B4-BE49-F238E27FC236}">
                <a16:creationId xmlns:a16="http://schemas.microsoft.com/office/drawing/2014/main" id="{45CA03F8-A886-2CA2-0A9D-12F02F0E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77" y="2408026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4149C35-6E3F-A1D6-BB39-20ADE38DBBDE}"/>
              </a:ext>
            </a:extLst>
          </p:cNvPr>
          <p:cNvCxnSpPr/>
          <p:nvPr/>
        </p:nvCxnSpPr>
        <p:spPr>
          <a:xfrm>
            <a:off x="2441040" y="2868401"/>
            <a:ext cx="657225" cy="3857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2, movie, r2, robot, science, space, starwars icon - Download on Iconfinder">
            <a:extLst>
              <a:ext uri="{FF2B5EF4-FFF2-40B4-BE49-F238E27FC236}">
                <a16:creationId xmlns:a16="http://schemas.microsoft.com/office/drawing/2014/main" id="{67C9D42B-4304-2DAA-5921-634FBA15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02" y="279775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34A3C3A-2C18-552B-6CAC-7F671BE36DFE}"/>
              </a:ext>
            </a:extLst>
          </p:cNvPr>
          <p:cNvCxnSpPr/>
          <p:nvPr/>
        </p:nvCxnSpPr>
        <p:spPr>
          <a:xfrm flipV="1">
            <a:off x="4069815" y="2868401"/>
            <a:ext cx="614363" cy="3857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2, movie, r2, robot, science, space, starwars icon - Download on Iconfinder">
            <a:extLst>
              <a:ext uri="{FF2B5EF4-FFF2-40B4-BE49-F238E27FC236}">
                <a16:creationId xmlns:a16="http://schemas.microsoft.com/office/drawing/2014/main" id="{C0A7835E-10CD-DC07-E425-CF8EFBBBF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51" y="2408025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EB0F9B9-9CAD-17EF-B220-48E9D42BFA65}"/>
              </a:ext>
            </a:extLst>
          </p:cNvPr>
          <p:cNvCxnSpPr>
            <a:cxnSpLocks/>
          </p:cNvCxnSpPr>
          <p:nvPr/>
        </p:nvCxnSpPr>
        <p:spPr>
          <a:xfrm flipV="1">
            <a:off x="5641439" y="2408025"/>
            <a:ext cx="842961" cy="43576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2, movie, r2, robot, science, space, starwars icon - Download on Iconfinder">
            <a:extLst>
              <a:ext uri="{FF2B5EF4-FFF2-40B4-BE49-F238E27FC236}">
                <a16:creationId xmlns:a16="http://schemas.microsoft.com/office/drawing/2014/main" id="{6E1027A7-07F2-796F-7514-94DF804E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63" y="1954795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8CE14E6-AA77-3BDB-88BB-18485A5AA43E}"/>
              </a:ext>
            </a:extLst>
          </p:cNvPr>
          <p:cNvCxnSpPr>
            <a:cxnSpLocks/>
          </p:cNvCxnSpPr>
          <p:nvPr/>
        </p:nvCxnSpPr>
        <p:spPr>
          <a:xfrm flipV="1">
            <a:off x="2398175" y="2408024"/>
            <a:ext cx="559595" cy="3254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ACD572A-7765-713C-3FD9-D3EDA307683E}"/>
              </a:ext>
            </a:extLst>
          </p:cNvPr>
          <p:cNvCxnSpPr>
            <a:cxnSpLocks/>
          </p:cNvCxnSpPr>
          <p:nvPr/>
        </p:nvCxnSpPr>
        <p:spPr>
          <a:xfrm>
            <a:off x="4146014" y="3386722"/>
            <a:ext cx="652463" cy="327817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0B688DD-2228-1F7A-5F5B-64DFC543FED0}"/>
              </a:ext>
            </a:extLst>
          </p:cNvPr>
          <p:cNvCxnSpPr>
            <a:cxnSpLocks/>
          </p:cNvCxnSpPr>
          <p:nvPr/>
        </p:nvCxnSpPr>
        <p:spPr>
          <a:xfrm>
            <a:off x="5684300" y="2884279"/>
            <a:ext cx="869159" cy="369885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C73CA07-536A-F18B-24F1-C45FAACE24C9}"/>
              </a:ext>
            </a:extLst>
          </p:cNvPr>
          <p:cNvCxnSpPr>
            <a:cxnSpLocks/>
          </p:cNvCxnSpPr>
          <p:nvPr/>
        </p:nvCxnSpPr>
        <p:spPr>
          <a:xfrm flipV="1">
            <a:off x="7370223" y="1973447"/>
            <a:ext cx="842961" cy="43576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52A7038-9F3D-CE9F-068F-CA1B16D0C3D0}"/>
              </a:ext>
            </a:extLst>
          </p:cNvPr>
          <p:cNvCxnSpPr>
            <a:cxnSpLocks/>
          </p:cNvCxnSpPr>
          <p:nvPr/>
        </p:nvCxnSpPr>
        <p:spPr>
          <a:xfrm>
            <a:off x="7382130" y="2560428"/>
            <a:ext cx="869159" cy="369885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0FD48A1-7048-6214-BE5C-CA9B3E476B18}"/>
              </a:ext>
            </a:extLst>
          </p:cNvPr>
          <p:cNvSpPr txBox="1"/>
          <p:nvPr/>
        </p:nvSpPr>
        <p:spPr>
          <a:xfrm>
            <a:off x="3183988" y="1922786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4D616-B72F-80CB-01CF-B37C56AF42D3}"/>
              </a:ext>
            </a:extLst>
          </p:cNvPr>
          <p:cNvSpPr txBox="1"/>
          <p:nvPr/>
        </p:nvSpPr>
        <p:spPr>
          <a:xfrm>
            <a:off x="4823055" y="3254232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4D88C-9855-8D23-4102-65C27EAC07EB}"/>
              </a:ext>
            </a:extLst>
          </p:cNvPr>
          <p:cNvSpPr txBox="1"/>
          <p:nvPr/>
        </p:nvSpPr>
        <p:spPr>
          <a:xfrm>
            <a:off x="6598697" y="2793855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68061-4A6A-7096-3191-5096A971C5D8}"/>
              </a:ext>
            </a:extLst>
          </p:cNvPr>
          <p:cNvSpPr txBox="1"/>
          <p:nvPr/>
        </p:nvSpPr>
        <p:spPr>
          <a:xfrm>
            <a:off x="8267190" y="2471663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24" name="Picture 4" descr="Gold Icons - Download 241 Free Gold icons here">
            <a:extLst>
              <a:ext uri="{FF2B5EF4-FFF2-40B4-BE49-F238E27FC236}">
                <a16:creationId xmlns:a16="http://schemas.microsoft.com/office/drawing/2014/main" id="{17BF6985-C8E7-DC63-FFC1-39D2A777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69" y="2580165"/>
            <a:ext cx="868363" cy="8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CB954-EBC5-A3C0-2504-84AF6F507C3A}"/>
                  </a:ext>
                </a:extLst>
              </p:cNvPr>
              <p:cNvSpPr txBox="1"/>
              <p:nvPr/>
            </p:nvSpPr>
            <p:spPr>
              <a:xfrm>
                <a:off x="1620297" y="3380877"/>
                <a:ext cx="441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CB954-EBC5-A3C0-2504-84AF6F50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97" y="3380877"/>
                <a:ext cx="4413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C79EB-611E-F8A6-CD5E-4E3787BB538E}"/>
                  </a:ext>
                </a:extLst>
              </p:cNvPr>
              <p:cNvSpPr txBox="1"/>
              <p:nvPr/>
            </p:nvSpPr>
            <p:spPr>
              <a:xfrm>
                <a:off x="3334794" y="3602224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C79EB-611E-F8A6-CD5E-4E3787BB5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4" y="3602224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ABA115-DEDA-3B79-B06A-2E44E1CD2EE4}"/>
                  </a:ext>
                </a:extLst>
              </p:cNvPr>
              <p:cNvSpPr txBox="1"/>
              <p:nvPr/>
            </p:nvSpPr>
            <p:spPr>
              <a:xfrm>
                <a:off x="5020445" y="3069220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ABA115-DEDA-3B79-B06A-2E44E1CD2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445" y="3069220"/>
                <a:ext cx="4466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1D9D9F-FD86-E87B-A9B8-B825C471B80D}"/>
                  </a:ext>
                </a:extLst>
              </p:cNvPr>
              <p:cNvSpPr txBox="1"/>
              <p:nvPr/>
            </p:nvSpPr>
            <p:spPr>
              <a:xfrm>
                <a:off x="6718266" y="2721041"/>
                <a:ext cx="442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1D9D9F-FD86-E87B-A9B8-B825C471B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66" y="2721041"/>
                <a:ext cx="4421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53FB19-376B-B243-8608-DFBD4D232A9E}"/>
                  </a:ext>
                </a:extLst>
              </p:cNvPr>
              <p:cNvSpPr txBox="1"/>
              <p:nvPr/>
            </p:nvSpPr>
            <p:spPr>
              <a:xfrm>
                <a:off x="2523543" y="3159191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53FB19-376B-B243-8608-DFBD4D23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3" y="3159191"/>
                <a:ext cx="4678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A62C7A-AF2A-2475-1DB1-33B9C1DF83F9}"/>
                  </a:ext>
                </a:extLst>
              </p:cNvPr>
              <p:cNvSpPr txBox="1"/>
              <p:nvPr/>
            </p:nvSpPr>
            <p:spPr>
              <a:xfrm>
                <a:off x="4101066" y="2609881"/>
                <a:ext cx="473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A62C7A-AF2A-2475-1DB1-33B9C1DF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066" y="2609881"/>
                <a:ext cx="4731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7928AE-2F96-6696-2962-CB3176FD98BF}"/>
                  </a:ext>
                </a:extLst>
              </p:cNvPr>
              <p:cNvSpPr txBox="1"/>
              <p:nvPr/>
            </p:nvSpPr>
            <p:spPr>
              <a:xfrm>
                <a:off x="5725911" y="214120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7928AE-2F96-6696-2962-CB3176FD9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11" y="2141208"/>
                <a:ext cx="4731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37E08F-4530-F940-3E39-3D7679D3C63C}"/>
                  </a:ext>
                </a:extLst>
              </p:cNvPr>
              <p:cNvSpPr txBox="1"/>
              <p:nvPr/>
            </p:nvSpPr>
            <p:spPr>
              <a:xfrm>
                <a:off x="7390425" y="186553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37E08F-4530-F940-3E39-3D7679D3C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425" y="1865538"/>
                <a:ext cx="4731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6896AE-4500-DC22-F02F-398112CA8FA0}"/>
                  </a:ext>
                </a:extLst>
              </p:cNvPr>
              <p:cNvSpPr txBox="1"/>
              <p:nvPr/>
            </p:nvSpPr>
            <p:spPr>
              <a:xfrm>
                <a:off x="4459984" y="2320619"/>
                <a:ext cx="5157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6896AE-4500-DC22-F02F-398112CA8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984" y="2320619"/>
                <a:ext cx="515782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7F32C-EB60-BC81-0029-003FF9DA23CC}"/>
                  </a:ext>
                </a:extLst>
              </p:cNvPr>
              <p:cNvSpPr txBox="1"/>
              <p:nvPr/>
            </p:nvSpPr>
            <p:spPr>
              <a:xfrm>
                <a:off x="6203066" y="1868165"/>
                <a:ext cx="514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7F32C-EB60-BC81-0029-003FF9DA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66" y="1868165"/>
                <a:ext cx="51418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951CC2-E877-571C-B516-DFF990C9BC30}"/>
                  </a:ext>
                </a:extLst>
              </p:cNvPr>
              <p:cNvSpPr txBox="1"/>
              <p:nvPr/>
            </p:nvSpPr>
            <p:spPr>
              <a:xfrm>
                <a:off x="8113047" y="1483086"/>
                <a:ext cx="5084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951CC2-E877-571C-B516-DFF990C9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47" y="1483086"/>
                <a:ext cx="50840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A8E139E-4D24-1670-C643-C710D505B98D}"/>
              </a:ext>
            </a:extLst>
          </p:cNvPr>
          <p:cNvSpPr txBox="1"/>
          <p:nvPr/>
        </p:nvSpPr>
        <p:spPr>
          <a:xfrm>
            <a:off x="9867969" y="2970043"/>
            <a:ext cx="86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+100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318FB0-A82D-5573-A7B3-067204FDEE70}"/>
              </a:ext>
            </a:extLst>
          </p:cNvPr>
          <p:cNvSpPr txBox="1"/>
          <p:nvPr/>
        </p:nvSpPr>
        <p:spPr>
          <a:xfrm>
            <a:off x="8621456" y="1735500"/>
            <a:ext cx="173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Nothing, +0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A28BF6-FE0C-D23A-4399-958666AF656A}"/>
                  </a:ext>
                </a:extLst>
              </p:cNvPr>
              <p:cNvSpPr txBox="1"/>
              <p:nvPr/>
            </p:nvSpPr>
            <p:spPr>
              <a:xfrm>
                <a:off x="3268489" y="959289"/>
                <a:ext cx="4906834" cy="49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Observed trajectory sampled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A28BF6-FE0C-D23A-4399-958666AF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89" y="959289"/>
                <a:ext cx="4906834" cy="496098"/>
              </a:xfrm>
              <a:prstGeom prst="rect">
                <a:avLst/>
              </a:prstGeom>
              <a:blipFill>
                <a:blip r:embed="rId17"/>
                <a:stretch>
                  <a:fillRect l="-2067" t="-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DE3F9C-0C67-4ABC-E913-BD19AEC065D8}"/>
                  </a:ext>
                </a:extLst>
              </p:cNvPr>
              <p:cNvSpPr txBox="1"/>
              <p:nvPr/>
            </p:nvSpPr>
            <p:spPr>
              <a:xfrm>
                <a:off x="5997218" y="3835748"/>
                <a:ext cx="3732700" cy="493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What you actually want: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DE3F9C-0C67-4ABC-E913-BD19AEC0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218" y="3835748"/>
                <a:ext cx="3732700" cy="493020"/>
              </a:xfrm>
              <a:prstGeom prst="rect">
                <a:avLst/>
              </a:prstGeom>
              <a:blipFill>
                <a:blip r:embed="rId18"/>
                <a:stretch>
                  <a:fillRect l="-2712" t="-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own Arrow 39">
            <a:extLst>
              <a:ext uri="{FF2B5EF4-FFF2-40B4-BE49-F238E27FC236}">
                <a16:creationId xmlns:a16="http://schemas.microsoft.com/office/drawing/2014/main" id="{5F7CF0EB-2E3E-33AC-FAA0-7CB54FBF4DE4}"/>
              </a:ext>
            </a:extLst>
          </p:cNvPr>
          <p:cNvSpPr/>
          <p:nvPr/>
        </p:nvSpPr>
        <p:spPr>
          <a:xfrm rot="1064179">
            <a:off x="4415745" y="1691411"/>
            <a:ext cx="328626" cy="56407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2855DC93-F97C-FC69-E61B-28071782880E}"/>
              </a:ext>
            </a:extLst>
          </p:cNvPr>
          <p:cNvSpPr/>
          <p:nvPr/>
        </p:nvSpPr>
        <p:spPr>
          <a:xfrm rot="19973681">
            <a:off x="5603942" y="1568364"/>
            <a:ext cx="328626" cy="56407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A8286D7-42AF-65A1-17A1-B796EA689D95}"/>
              </a:ext>
            </a:extLst>
          </p:cNvPr>
          <p:cNvSpPr/>
          <p:nvPr/>
        </p:nvSpPr>
        <p:spPr>
          <a:xfrm rot="17917702">
            <a:off x="6899830" y="1434995"/>
            <a:ext cx="328626" cy="564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A3117BF0-5CC0-6F7A-5E27-6C484FE283B8}"/>
              </a:ext>
            </a:extLst>
          </p:cNvPr>
          <p:cNvSpPr/>
          <p:nvPr/>
        </p:nvSpPr>
        <p:spPr>
          <a:xfrm rot="7592208">
            <a:off x="5508055" y="3604839"/>
            <a:ext cx="328626" cy="56407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A13F8F9F-35E5-940B-7609-6AC568A98944}"/>
              </a:ext>
            </a:extLst>
          </p:cNvPr>
          <p:cNvSpPr/>
          <p:nvPr/>
        </p:nvSpPr>
        <p:spPr>
          <a:xfrm rot="9214944">
            <a:off x="6899490" y="3326139"/>
            <a:ext cx="328626" cy="56407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4232F3BE-D856-4AF5-3D88-57BF1D0E2032}"/>
              </a:ext>
            </a:extLst>
          </p:cNvPr>
          <p:cNvSpPr/>
          <p:nvPr/>
        </p:nvSpPr>
        <p:spPr>
          <a:xfrm rot="11937769">
            <a:off x="8181582" y="3260232"/>
            <a:ext cx="328626" cy="56407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2A11134-30D1-8F3B-B2DD-AEDE13D2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55" y="1399883"/>
            <a:ext cx="3708646" cy="601229"/>
          </a:xfrm>
        </p:spPr>
        <p:txBody>
          <a:bodyPr/>
          <a:lstStyle/>
          <a:p>
            <a:r>
              <a:rPr lang="en-US" sz="2400" dirty="0"/>
              <a:t>Challenges in Offline RL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75ED8BF-9A06-E889-5ECE-D2871075FEE3}"/>
              </a:ext>
            </a:extLst>
          </p:cNvPr>
          <p:cNvSpPr txBox="1">
            <a:spLocks/>
          </p:cNvSpPr>
          <p:nvPr/>
        </p:nvSpPr>
        <p:spPr>
          <a:xfrm>
            <a:off x="526470" y="365127"/>
            <a:ext cx="11529172" cy="601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-Santa-Barbara-Powerpoint-Widescreen" id="{1BBE10BA-385E-914E-A6EC-2B417F2598D2}" vid="{DE8D1387-9C7F-E94A-8678-97775DE1E3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UC-Santa-Barbara-Powerpoint-Widescreen</Template>
  <TotalTime>70693</TotalTime>
  <Words>2252</Words>
  <Application>Microsoft Macintosh PowerPoint</Application>
  <PresentationFormat>Widescreen</PresentationFormat>
  <Paragraphs>391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Brush Script MT</vt:lpstr>
      <vt:lpstr>CMR10</vt:lpstr>
      <vt:lpstr>NimbusRomNo9L</vt:lpstr>
      <vt:lpstr>Aharoni</vt:lpstr>
      <vt:lpstr>Arial</vt:lpstr>
      <vt:lpstr>Calibri</vt:lpstr>
      <vt:lpstr>Cambria Math</vt:lpstr>
      <vt:lpstr>Century Gothic</vt:lpstr>
      <vt:lpstr>Office Theme</vt:lpstr>
      <vt:lpstr>Provably Efficient Offline Reinforcement Learning with Parametric Models</vt:lpstr>
      <vt:lpstr>Reinforcement Learning </vt:lpstr>
      <vt:lpstr>RL model: Markov Decision Processes</vt:lpstr>
      <vt:lpstr>The goal of offline RL</vt:lpstr>
      <vt:lpstr>RL fanatic since AlphaGO</vt:lpstr>
      <vt:lpstr>Theoretically, we want (provable) data efficiency in offline RL</vt:lpstr>
      <vt:lpstr>Preliminary</vt:lpstr>
      <vt:lpstr>Assumptions</vt:lpstr>
      <vt:lpstr>Challenges in Offline RL</vt:lpstr>
      <vt:lpstr>Assumptions</vt:lpstr>
      <vt:lpstr>TL;DR: Pessimistic Fitted Q-Learning (PFQL)</vt:lpstr>
      <vt:lpstr>The challenges for analyzing the general parametric class</vt:lpstr>
      <vt:lpstr>The challenges for analyzing the general parametric class</vt:lpstr>
      <vt:lpstr>Our Technique</vt:lpstr>
      <vt:lpstr>Our instance-dependent results: measured by first-order information and (weighted) covariance structure</vt:lpstr>
      <vt:lpstr>A line of instance-dependent offline RL bounds</vt:lpstr>
      <vt:lpstr>PowerPoint Presentation</vt:lpstr>
      <vt:lpstr>Prior State-of-the-Art  </vt:lpstr>
      <vt:lpstr>What is missing? </vt:lpstr>
      <vt:lpstr>What is missing? </vt:lpstr>
      <vt:lpstr>Our Tabular Results [YW21] </vt:lpstr>
      <vt:lpstr>Comparing with previous results</vt:lpstr>
      <vt:lpstr>Examine the uniform coverage condition  </vt:lpstr>
      <vt:lpstr>Instance-adaptive Learning  </vt:lpstr>
      <vt:lpstr>Instance-adaptive Learning  </vt:lpstr>
      <vt:lpstr>PowerPoint Presentation</vt:lpstr>
      <vt:lpstr>Take-home Messages</vt:lpstr>
      <vt:lpstr>Open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xujythu2015@gmail.com</dc:creator>
  <cp:lastModifiedBy>Ming Yin</cp:lastModifiedBy>
  <cp:revision>272</cp:revision>
  <dcterms:created xsi:type="dcterms:W3CDTF">2021-10-10T03:11:26Z</dcterms:created>
  <dcterms:modified xsi:type="dcterms:W3CDTF">2024-09-22T14:49:39Z</dcterms:modified>
</cp:coreProperties>
</file>